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rial" charset="1" panose="020B0604020202020204"/>
      <p:regular r:id="rId20"/>
    </p:embeddedFont>
    <p:embeddedFont>
      <p:font typeface="Pattanakarn SemiCondensed Bold" charset="1" panose="00000000000000000000"/>
      <p:regular r:id="rId21"/>
    </p:embeddedFont>
    <p:embeddedFont>
      <p:font typeface="Archive" charset="1" panose="02000506040000020004"/>
      <p:regular r:id="rId22"/>
    </p:embeddedFont>
    <p:embeddedFont>
      <p:font typeface="Pattanakarn SemiCondensed" charset="1" panose="00000000000000000000"/>
      <p:regular r:id="rId23"/>
    </p:embeddedFont>
    <p:embeddedFont>
      <p:font typeface="Fira Sans" charset="1" panose="020B05030500000200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2.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3.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10.jpeg" Type="http://schemas.openxmlformats.org/officeDocument/2006/relationships/image"/><Relationship Id="rId2" Target="../media/image1.png" Type="http://schemas.openxmlformats.org/officeDocument/2006/relationships/image"/><Relationship Id="rId3" Target="../media/image9.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1.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7744" r="0" b="-57744"/>
            </a:stretch>
          </a:blipFill>
        </p:spPr>
      </p:sp>
      <p:sp>
        <p:nvSpPr>
          <p:cNvPr name="Freeform 3" id="3"/>
          <p:cNvSpPr/>
          <p:nvPr/>
        </p:nvSpPr>
        <p:spPr>
          <a:xfrm flipH="false" flipV="false" rot="0">
            <a:off x="0" y="0"/>
            <a:ext cx="18441533" cy="3941878"/>
          </a:xfrm>
          <a:custGeom>
            <a:avLst/>
            <a:gdLst/>
            <a:ahLst/>
            <a:cxnLst/>
            <a:rect r="r" b="b" t="t" l="l"/>
            <a:pathLst>
              <a:path h="3941878" w="18441533">
                <a:moveTo>
                  <a:pt x="0" y="0"/>
                </a:moveTo>
                <a:lnTo>
                  <a:pt x="18441533" y="0"/>
                </a:lnTo>
                <a:lnTo>
                  <a:pt x="18441533" y="3941878"/>
                </a:lnTo>
                <a:lnTo>
                  <a:pt x="0" y="3941878"/>
                </a:lnTo>
                <a:lnTo>
                  <a:pt x="0" y="0"/>
                </a:lnTo>
                <a:close/>
              </a:path>
            </a:pathLst>
          </a:custGeom>
          <a:blipFill>
            <a:blip r:embed="rId3"/>
            <a:stretch>
              <a:fillRect l="0" t="0" r="0" b="0"/>
            </a:stretch>
          </a:blipFill>
        </p:spPr>
      </p:sp>
      <p:sp>
        <p:nvSpPr>
          <p:cNvPr name="Freeform 4" id="4"/>
          <p:cNvSpPr/>
          <p:nvPr/>
        </p:nvSpPr>
        <p:spPr>
          <a:xfrm flipH="false" flipV="false" rot="0">
            <a:off x="-407452" y="3370456"/>
            <a:ext cx="4104513" cy="8229600"/>
          </a:xfrm>
          <a:custGeom>
            <a:avLst/>
            <a:gdLst/>
            <a:ahLst/>
            <a:cxnLst/>
            <a:rect r="r" b="b" t="t" l="l"/>
            <a:pathLst>
              <a:path h="8229600" w="4104513">
                <a:moveTo>
                  <a:pt x="0" y="0"/>
                </a:moveTo>
                <a:lnTo>
                  <a:pt x="4104513" y="0"/>
                </a:lnTo>
                <a:lnTo>
                  <a:pt x="410451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3771575" y="3370456"/>
            <a:ext cx="4906899" cy="8229600"/>
          </a:xfrm>
          <a:custGeom>
            <a:avLst/>
            <a:gdLst/>
            <a:ahLst/>
            <a:cxnLst/>
            <a:rect r="r" b="b" t="t" l="l"/>
            <a:pathLst>
              <a:path h="8229600" w="4906899">
                <a:moveTo>
                  <a:pt x="0" y="0"/>
                </a:moveTo>
                <a:lnTo>
                  <a:pt x="4906899" y="0"/>
                </a:lnTo>
                <a:lnTo>
                  <a:pt x="490689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2510089" y="4651034"/>
            <a:ext cx="13267822" cy="6949022"/>
          </a:xfrm>
          <a:custGeom>
            <a:avLst/>
            <a:gdLst/>
            <a:ahLst/>
            <a:cxnLst/>
            <a:rect r="r" b="b" t="t" l="l"/>
            <a:pathLst>
              <a:path h="6949022" w="13267822">
                <a:moveTo>
                  <a:pt x="0" y="0"/>
                </a:moveTo>
                <a:lnTo>
                  <a:pt x="13267822" y="0"/>
                </a:lnTo>
                <a:lnTo>
                  <a:pt x="13267822" y="6949022"/>
                </a:lnTo>
                <a:lnTo>
                  <a:pt x="0" y="6949022"/>
                </a:lnTo>
                <a:lnTo>
                  <a:pt x="0" y="0"/>
                </a:lnTo>
                <a:close/>
              </a:path>
            </a:pathLst>
          </a:custGeom>
          <a:blipFill>
            <a:blip r:embed="rId6"/>
            <a:stretch>
              <a:fillRect l="0" t="0" r="0" b="0"/>
            </a:stretch>
          </a:blipFill>
        </p:spPr>
      </p:sp>
      <p:sp>
        <p:nvSpPr>
          <p:cNvPr name="Freeform 7" id="7"/>
          <p:cNvSpPr/>
          <p:nvPr/>
        </p:nvSpPr>
        <p:spPr>
          <a:xfrm flipH="false" flipV="false" rot="0">
            <a:off x="3093505" y="1028700"/>
            <a:ext cx="4153691" cy="2824828"/>
          </a:xfrm>
          <a:custGeom>
            <a:avLst/>
            <a:gdLst/>
            <a:ahLst/>
            <a:cxnLst/>
            <a:rect r="r" b="b" t="t" l="l"/>
            <a:pathLst>
              <a:path h="2824828" w="4153691">
                <a:moveTo>
                  <a:pt x="0" y="0"/>
                </a:moveTo>
                <a:lnTo>
                  <a:pt x="4153692" y="0"/>
                </a:lnTo>
                <a:lnTo>
                  <a:pt x="4153692" y="2824828"/>
                </a:lnTo>
                <a:lnTo>
                  <a:pt x="0" y="2824828"/>
                </a:lnTo>
                <a:lnTo>
                  <a:pt x="0" y="0"/>
                </a:lnTo>
                <a:close/>
              </a:path>
            </a:pathLst>
          </a:custGeom>
          <a:blipFill>
            <a:blip r:embed="rId7"/>
            <a:stretch>
              <a:fillRect l="0" t="0" r="0" b="0"/>
            </a:stretch>
          </a:blipFill>
        </p:spPr>
      </p:sp>
      <p:sp>
        <p:nvSpPr>
          <p:cNvPr name="Freeform 8" id="8"/>
          <p:cNvSpPr/>
          <p:nvPr/>
        </p:nvSpPr>
        <p:spPr>
          <a:xfrm flipH="false" flipV="false" rot="0">
            <a:off x="12455114" y="1068586"/>
            <a:ext cx="2750296" cy="1755023"/>
          </a:xfrm>
          <a:custGeom>
            <a:avLst/>
            <a:gdLst/>
            <a:ahLst/>
            <a:cxnLst/>
            <a:rect r="r" b="b" t="t" l="l"/>
            <a:pathLst>
              <a:path h="1755023" w="2750296">
                <a:moveTo>
                  <a:pt x="0" y="0"/>
                </a:moveTo>
                <a:lnTo>
                  <a:pt x="2750296" y="0"/>
                </a:lnTo>
                <a:lnTo>
                  <a:pt x="2750296" y="1755023"/>
                </a:lnTo>
                <a:lnTo>
                  <a:pt x="0" y="1755023"/>
                </a:lnTo>
                <a:lnTo>
                  <a:pt x="0" y="0"/>
                </a:lnTo>
                <a:close/>
              </a:path>
            </a:pathLst>
          </a:custGeom>
          <a:blipFill>
            <a:blip r:embed="rId8"/>
            <a:stretch>
              <a:fillRect l="0" t="0" r="0" b="0"/>
            </a:stretch>
          </a:blipFill>
        </p:spPr>
      </p:sp>
      <p:sp>
        <p:nvSpPr>
          <p:cNvPr name="Freeform 9" id="9"/>
          <p:cNvSpPr/>
          <p:nvPr/>
        </p:nvSpPr>
        <p:spPr>
          <a:xfrm flipH="false" flipV="false" rot="0">
            <a:off x="3697061" y="4651034"/>
            <a:ext cx="10904897" cy="4798154"/>
          </a:xfrm>
          <a:custGeom>
            <a:avLst/>
            <a:gdLst/>
            <a:ahLst/>
            <a:cxnLst/>
            <a:rect r="r" b="b" t="t" l="l"/>
            <a:pathLst>
              <a:path h="4798154" w="10904897">
                <a:moveTo>
                  <a:pt x="0" y="0"/>
                </a:moveTo>
                <a:lnTo>
                  <a:pt x="10904897" y="0"/>
                </a:lnTo>
                <a:lnTo>
                  <a:pt x="10904897" y="4798155"/>
                </a:lnTo>
                <a:lnTo>
                  <a:pt x="0" y="4798155"/>
                </a:lnTo>
                <a:lnTo>
                  <a:pt x="0" y="0"/>
                </a:lnTo>
                <a:close/>
              </a:path>
            </a:pathLst>
          </a:custGeom>
          <a:blipFill>
            <a:blip r:embed="rId9"/>
            <a:stretch>
              <a:fillRect l="0" t="0" r="0" b="0"/>
            </a:stretch>
          </a:blipFill>
        </p:spPr>
      </p:sp>
      <p:sp>
        <p:nvSpPr>
          <p:cNvPr name="Freeform 10" id="10"/>
          <p:cNvSpPr/>
          <p:nvPr/>
        </p:nvSpPr>
        <p:spPr>
          <a:xfrm flipH="false" flipV="false" rot="0">
            <a:off x="6373775" y="1946098"/>
            <a:ext cx="5551470" cy="3622334"/>
          </a:xfrm>
          <a:custGeom>
            <a:avLst/>
            <a:gdLst/>
            <a:ahLst/>
            <a:cxnLst/>
            <a:rect r="r" b="b" t="t" l="l"/>
            <a:pathLst>
              <a:path h="3622334" w="5551470">
                <a:moveTo>
                  <a:pt x="0" y="0"/>
                </a:moveTo>
                <a:lnTo>
                  <a:pt x="5551470" y="0"/>
                </a:lnTo>
                <a:lnTo>
                  <a:pt x="5551470" y="3622334"/>
                </a:lnTo>
                <a:lnTo>
                  <a:pt x="0" y="3622334"/>
                </a:lnTo>
                <a:lnTo>
                  <a:pt x="0" y="0"/>
                </a:lnTo>
                <a:close/>
              </a:path>
            </a:pathLst>
          </a:custGeom>
          <a:blipFill>
            <a:blip r:embed="rId10"/>
            <a:stretch>
              <a:fillRect l="0" t="0" r="0" b="0"/>
            </a:stretch>
          </a:blipFill>
        </p:spPr>
      </p:sp>
      <p:sp>
        <p:nvSpPr>
          <p:cNvPr name="TextBox 11" id="11"/>
          <p:cNvSpPr txBox="true"/>
          <p:nvPr/>
        </p:nvSpPr>
        <p:spPr>
          <a:xfrm rot="0">
            <a:off x="1783938" y="1705209"/>
            <a:ext cx="14873658" cy="4001455"/>
          </a:xfrm>
          <a:prstGeom prst="rect">
            <a:avLst/>
          </a:prstGeom>
        </p:spPr>
        <p:txBody>
          <a:bodyPr anchor="t" rtlCol="false" tIns="0" lIns="0" bIns="0" rIns="0">
            <a:spAutoFit/>
          </a:bodyPr>
          <a:lstStyle/>
          <a:p>
            <a:pPr algn="ctr">
              <a:lnSpc>
                <a:spcPts val="8000"/>
              </a:lnSpc>
            </a:pPr>
            <a:r>
              <a:rPr lang="en-US" sz="8000">
                <a:solidFill>
                  <a:srgbClr val="FFFFFF"/>
                </a:solidFill>
                <a:latin typeface="Arial"/>
                <a:ea typeface="Arial"/>
                <a:cs typeface="Arial"/>
                <a:sym typeface="Arial"/>
              </a:rPr>
              <a:t>Website Phân tích kết quả </a:t>
            </a:r>
          </a:p>
          <a:p>
            <a:pPr algn="ctr">
              <a:lnSpc>
                <a:spcPts val="8000"/>
              </a:lnSpc>
            </a:pPr>
            <a:r>
              <a:rPr lang="en-US" sz="8000">
                <a:solidFill>
                  <a:srgbClr val="FFFFFF"/>
                </a:solidFill>
                <a:latin typeface="Arial"/>
                <a:ea typeface="Arial"/>
                <a:cs typeface="Arial"/>
                <a:sym typeface="Arial"/>
              </a:rPr>
              <a:t>học tập</a:t>
            </a:r>
          </a:p>
        </p:txBody>
      </p:sp>
      <p:sp>
        <p:nvSpPr>
          <p:cNvPr name="TextBox 12" id="12"/>
          <p:cNvSpPr txBox="true"/>
          <p:nvPr/>
        </p:nvSpPr>
        <p:spPr>
          <a:xfrm rot="0">
            <a:off x="4169095" y="6770471"/>
            <a:ext cx="10103344" cy="1185585"/>
          </a:xfrm>
          <a:prstGeom prst="rect">
            <a:avLst/>
          </a:prstGeom>
        </p:spPr>
        <p:txBody>
          <a:bodyPr anchor="t" rtlCol="false" tIns="0" lIns="0" bIns="0" rIns="0">
            <a:spAutoFit/>
          </a:bodyPr>
          <a:lstStyle/>
          <a:p>
            <a:pPr algn="ctr">
              <a:lnSpc>
                <a:spcPts val="5492"/>
              </a:lnSpc>
            </a:pPr>
            <a:r>
              <a:rPr lang="en-US" sz="4393" b="true">
                <a:solidFill>
                  <a:srgbClr val="2239CA"/>
                </a:solidFill>
                <a:latin typeface="Pattanakarn SemiCondensed Bold"/>
                <a:ea typeface="Pattanakarn SemiCondensed Bold"/>
                <a:cs typeface="Pattanakarn SemiCondensed Bold"/>
                <a:sym typeface="Pattanakarn SemiCondensed Bold"/>
              </a:rPr>
              <a:t>Nhóm 9</a:t>
            </a:r>
          </a:p>
          <a:p>
            <a:pPr algn="ctr">
              <a:lnSpc>
                <a:spcPts val="3992"/>
              </a:lnSpc>
            </a:pPr>
            <a:r>
              <a:rPr lang="en-US" sz="3193" b="true">
                <a:solidFill>
                  <a:srgbClr val="2239CA"/>
                </a:solidFill>
                <a:latin typeface="Pattanakarn SemiCondensed Bold"/>
                <a:ea typeface="Pattanakarn SemiCondensed Bold"/>
                <a:cs typeface="Pattanakarn SemiCondensed Bold"/>
                <a:sym typeface="Pattanakarn SemiCondensed Bold"/>
              </a:rPr>
              <a:t>Giáo viên hướng dẫn: Thầy Nguyễn Hùng Cường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7744" r="0" b="-57744"/>
            </a:stretch>
          </a:blipFill>
        </p:spPr>
      </p:sp>
      <p:sp>
        <p:nvSpPr>
          <p:cNvPr name="Freeform 3" id="3"/>
          <p:cNvSpPr/>
          <p:nvPr/>
        </p:nvSpPr>
        <p:spPr>
          <a:xfrm flipH="false" flipV="false" rot="0">
            <a:off x="0" y="0"/>
            <a:ext cx="18441533" cy="3941878"/>
          </a:xfrm>
          <a:custGeom>
            <a:avLst/>
            <a:gdLst/>
            <a:ahLst/>
            <a:cxnLst/>
            <a:rect r="r" b="b" t="t" l="l"/>
            <a:pathLst>
              <a:path h="3941878" w="18441533">
                <a:moveTo>
                  <a:pt x="0" y="0"/>
                </a:moveTo>
                <a:lnTo>
                  <a:pt x="18441533" y="0"/>
                </a:lnTo>
                <a:lnTo>
                  <a:pt x="18441533" y="3941878"/>
                </a:lnTo>
                <a:lnTo>
                  <a:pt x="0" y="3941878"/>
                </a:lnTo>
                <a:lnTo>
                  <a:pt x="0" y="0"/>
                </a:lnTo>
                <a:close/>
              </a:path>
            </a:pathLst>
          </a:custGeom>
          <a:blipFill>
            <a:blip r:embed="rId3"/>
            <a:stretch>
              <a:fillRect l="0" t="0" r="0" b="0"/>
            </a:stretch>
          </a:blipFill>
        </p:spPr>
      </p:sp>
      <p:sp>
        <p:nvSpPr>
          <p:cNvPr name="Freeform 4" id="4"/>
          <p:cNvSpPr/>
          <p:nvPr/>
        </p:nvSpPr>
        <p:spPr>
          <a:xfrm flipH="false" flipV="false" rot="0">
            <a:off x="-407452" y="3370456"/>
            <a:ext cx="4104513" cy="8229600"/>
          </a:xfrm>
          <a:custGeom>
            <a:avLst/>
            <a:gdLst/>
            <a:ahLst/>
            <a:cxnLst/>
            <a:rect r="r" b="b" t="t" l="l"/>
            <a:pathLst>
              <a:path h="8229600" w="4104513">
                <a:moveTo>
                  <a:pt x="0" y="0"/>
                </a:moveTo>
                <a:lnTo>
                  <a:pt x="4104513" y="0"/>
                </a:lnTo>
                <a:lnTo>
                  <a:pt x="410451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3771575" y="3370456"/>
            <a:ext cx="4906899" cy="8229600"/>
          </a:xfrm>
          <a:custGeom>
            <a:avLst/>
            <a:gdLst/>
            <a:ahLst/>
            <a:cxnLst/>
            <a:rect r="r" b="b" t="t" l="l"/>
            <a:pathLst>
              <a:path h="8229600" w="4906899">
                <a:moveTo>
                  <a:pt x="0" y="0"/>
                </a:moveTo>
                <a:lnTo>
                  <a:pt x="4906899" y="0"/>
                </a:lnTo>
                <a:lnTo>
                  <a:pt x="490689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2510089" y="4651034"/>
            <a:ext cx="13267822" cy="6949022"/>
          </a:xfrm>
          <a:custGeom>
            <a:avLst/>
            <a:gdLst/>
            <a:ahLst/>
            <a:cxnLst/>
            <a:rect r="r" b="b" t="t" l="l"/>
            <a:pathLst>
              <a:path h="6949022" w="13267822">
                <a:moveTo>
                  <a:pt x="0" y="0"/>
                </a:moveTo>
                <a:lnTo>
                  <a:pt x="13267822" y="0"/>
                </a:lnTo>
                <a:lnTo>
                  <a:pt x="13267822" y="6949022"/>
                </a:lnTo>
                <a:lnTo>
                  <a:pt x="0" y="6949022"/>
                </a:lnTo>
                <a:lnTo>
                  <a:pt x="0" y="0"/>
                </a:lnTo>
                <a:close/>
              </a:path>
            </a:pathLst>
          </a:custGeom>
          <a:blipFill>
            <a:blip r:embed="rId6"/>
            <a:stretch>
              <a:fillRect l="0" t="0" r="0" b="0"/>
            </a:stretch>
          </a:blipFill>
        </p:spPr>
      </p:sp>
      <p:sp>
        <p:nvSpPr>
          <p:cNvPr name="Freeform 7" id="7"/>
          <p:cNvSpPr/>
          <p:nvPr/>
        </p:nvSpPr>
        <p:spPr>
          <a:xfrm flipH="false" flipV="false" rot="0">
            <a:off x="217169" y="1826206"/>
            <a:ext cx="4153691" cy="2824828"/>
          </a:xfrm>
          <a:custGeom>
            <a:avLst/>
            <a:gdLst/>
            <a:ahLst/>
            <a:cxnLst/>
            <a:rect r="r" b="b" t="t" l="l"/>
            <a:pathLst>
              <a:path h="2824828" w="4153691">
                <a:moveTo>
                  <a:pt x="0" y="0"/>
                </a:moveTo>
                <a:lnTo>
                  <a:pt x="4153691" y="0"/>
                </a:lnTo>
                <a:lnTo>
                  <a:pt x="4153691" y="2824828"/>
                </a:lnTo>
                <a:lnTo>
                  <a:pt x="0" y="2824828"/>
                </a:lnTo>
                <a:lnTo>
                  <a:pt x="0" y="0"/>
                </a:lnTo>
                <a:close/>
              </a:path>
            </a:pathLst>
          </a:custGeom>
          <a:blipFill>
            <a:blip r:embed="rId7"/>
            <a:stretch>
              <a:fillRect l="0" t="0" r="0" b="0"/>
            </a:stretch>
          </a:blipFill>
        </p:spPr>
      </p:sp>
      <p:sp>
        <p:nvSpPr>
          <p:cNvPr name="Freeform 8" id="8"/>
          <p:cNvSpPr/>
          <p:nvPr/>
        </p:nvSpPr>
        <p:spPr>
          <a:xfrm flipH="false" flipV="false" rot="0">
            <a:off x="12455114" y="1068586"/>
            <a:ext cx="2750296" cy="1755023"/>
          </a:xfrm>
          <a:custGeom>
            <a:avLst/>
            <a:gdLst/>
            <a:ahLst/>
            <a:cxnLst/>
            <a:rect r="r" b="b" t="t" l="l"/>
            <a:pathLst>
              <a:path h="1755023" w="2750296">
                <a:moveTo>
                  <a:pt x="0" y="0"/>
                </a:moveTo>
                <a:lnTo>
                  <a:pt x="2750296" y="0"/>
                </a:lnTo>
                <a:lnTo>
                  <a:pt x="2750296" y="1755023"/>
                </a:lnTo>
                <a:lnTo>
                  <a:pt x="0" y="1755023"/>
                </a:lnTo>
                <a:lnTo>
                  <a:pt x="0" y="0"/>
                </a:lnTo>
                <a:close/>
              </a:path>
            </a:pathLst>
          </a:custGeom>
          <a:blipFill>
            <a:blip r:embed="rId8"/>
            <a:stretch>
              <a:fillRect l="0" t="0" r="0" b="0"/>
            </a:stretch>
          </a:blipFill>
        </p:spPr>
      </p:sp>
      <p:sp>
        <p:nvSpPr>
          <p:cNvPr name="Freeform 9" id="9"/>
          <p:cNvSpPr/>
          <p:nvPr/>
        </p:nvSpPr>
        <p:spPr>
          <a:xfrm flipH="false" flipV="false" rot="0">
            <a:off x="3697061" y="4651034"/>
            <a:ext cx="10904897" cy="4798154"/>
          </a:xfrm>
          <a:custGeom>
            <a:avLst/>
            <a:gdLst/>
            <a:ahLst/>
            <a:cxnLst/>
            <a:rect r="r" b="b" t="t" l="l"/>
            <a:pathLst>
              <a:path h="4798154" w="10904897">
                <a:moveTo>
                  <a:pt x="0" y="0"/>
                </a:moveTo>
                <a:lnTo>
                  <a:pt x="10904897" y="0"/>
                </a:lnTo>
                <a:lnTo>
                  <a:pt x="10904897" y="4798155"/>
                </a:lnTo>
                <a:lnTo>
                  <a:pt x="0" y="4798155"/>
                </a:lnTo>
                <a:lnTo>
                  <a:pt x="0" y="0"/>
                </a:lnTo>
                <a:close/>
              </a:path>
            </a:pathLst>
          </a:custGeom>
          <a:blipFill>
            <a:blip r:embed="rId9"/>
            <a:stretch>
              <a:fillRect l="0" t="0" r="0" b="0"/>
            </a:stretch>
          </a:blipFill>
        </p:spPr>
      </p:sp>
      <p:sp>
        <p:nvSpPr>
          <p:cNvPr name="Freeform 10" id="10"/>
          <p:cNvSpPr/>
          <p:nvPr/>
        </p:nvSpPr>
        <p:spPr>
          <a:xfrm flipH="false" flipV="false" rot="0">
            <a:off x="7142525" y="0"/>
            <a:ext cx="3102247" cy="2024216"/>
          </a:xfrm>
          <a:custGeom>
            <a:avLst/>
            <a:gdLst/>
            <a:ahLst/>
            <a:cxnLst/>
            <a:rect r="r" b="b" t="t" l="l"/>
            <a:pathLst>
              <a:path h="2024216" w="3102247">
                <a:moveTo>
                  <a:pt x="0" y="0"/>
                </a:moveTo>
                <a:lnTo>
                  <a:pt x="3102247" y="0"/>
                </a:lnTo>
                <a:lnTo>
                  <a:pt x="3102247" y="2024216"/>
                </a:lnTo>
                <a:lnTo>
                  <a:pt x="0" y="2024216"/>
                </a:lnTo>
                <a:lnTo>
                  <a:pt x="0" y="0"/>
                </a:lnTo>
                <a:close/>
              </a:path>
            </a:pathLst>
          </a:custGeom>
          <a:blipFill>
            <a:blip r:embed="rId10"/>
            <a:stretch>
              <a:fillRect l="0" t="0" r="0" b="0"/>
            </a:stretch>
          </a:blipFill>
        </p:spPr>
      </p:sp>
      <p:grpSp>
        <p:nvGrpSpPr>
          <p:cNvPr name="Group 11" id="11"/>
          <p:cNvGrpSpPr/>
          <p:nvPr/>
        </p:nvGrpSpPr>
        <p:grpSpPr>
          <a:xfrm rot="0">
            <a:off x="1028700" y="1826206"/>
            <a:ext cx="16269370" cy="7751467"/>
            <a:chOff x="0" y="0"/>
            <a:chExt cx="4284937" cy="2041539"/>
          </a:xfrm>
        </p:grpSpPr>
        <p:sp>
          <p:nvSpPr>
            <p:cNvPr name="Freeform 12" id="12"/>
            <p:cNvSpPr/>
            <p:nvPr/>
          </p:nvSpPr>
          <p:spPr>
            <a:xfrm flipH="false" flipV="false" rot="0">
              <a:off x="0" y="0"/>
              <a:ext cx="4284937" cy="2041539"/>
            </a:xfrm>
            <a:custGeom>
              <a:avLst/>
              <a:gdLst/>
              <a:ahLst/>
              <a:cxnLst/>
              <a:rect r="r" b="b" t="t" l="l"/>
              <a:pathLst>
                <a:path h="2041539" w="4284937">
                  <a:moveTo>
                    <a:pt x="24269" y="0"/>
                  </a:moveTo>
                  <a:lnTo>
                    <a:pt x="4260668" y="0"/>
                  </a:lnTo>
                  <a:cubicBezTo>
                    <a:pt x="4267105" y="0"/>
                    <a:pt x="4273278" y="2557"/>
                    <a:pt x="4277829" y="7108"/>
                  </a:cubicBezTo>
                  <a:cubicBezTo>
                    <a:pt x="4282380" y="11659"/>
                    <a:pt x="4284937" y="17832"/>
                    <a:pt x="4284937" y="24269"/>
                  </a:cubicBezTo>
                  <a:lnTo>
                    <a:pt x="4284937" y="2017270"/>
                  </a:lnTo>
                  <a:cubicBezTo>
                    <a:pt x="4284937" y="2030673"/>
                    <a:pt x="4274071" y="2041539"/>
                    <a:pt x="4260668" y="2041539"/>
                  </a:cubicBezTo>
                  <a:lnTo>
                    <a:pt x="24269" y="2041539"/>
                  </a:lnTo>
                  <a:cubicBezTo>
                    <a:pt x="10866" y="2041539"/>
                    <a:pt x="0" y="2030673"/>
                    <a:pt x="0" y="2017270"/>
                  </a:cubicBezTo>
                  <a:lnTo>
                    <a:pt x="0" y="24269"/>
                  </a:lnTo>
                  <a:cubicBezTo>
                    <a:pt x="0" y="10866"/>
                    <a:pt x="10866" y="0"/>
                    <a:pt x="24269" y="0"/>
                  </a:cubicBezTo>
                  <a:close/>
                </a:path>
              </a:pathLst>
            </a:custGeom>
            <a:solidFill>
              <a:srgbClr val="FFFFFF"/>
            </a:solidFill>
          </p:spPr>
        </p:sp>
        <p:sp>
          <p:nvSpPr>
            <p:cNvPr name="TextBox 13" id="13"/>
            <p:cNvSpPr txBox="true"/>
            <p:nvPr/>
          </p:nvSpPr>
          <p:spPr>
            <a:xfrm>
              <a:off x="0" y="-161925"/>
              <a:ext cx="4284937" cy="2203464"/>
            </a:xfrm>
            <a:prstGeom prst="rect">
              <a:avLst/>
            </a:prstGeom>
          </p:spPr>
          <p:txBody>
            <a:bodyPr anchor="ctr" rtlCol="false" tIns="50800" lIns="50800" bIns="50800" rIns="50800"/>
            <a:lstStyle/>
            <a:p>
              <a:pPr algn="ctr" marL="0" indent="0" lvl="0">
                <a:lnSpc>
                  <a:spcPts val="12180"/>
                </a:lnSpc>
                <a:spcBef>
                  <a:spcPct val="0"/>
                </a:spcBef>
              </a:pPr>
            </a:p>
          </p:txBody>
        </p:sp>
      </p:grpSp>
      <p:sp>
        <p:nvSpPr>
          <p:cNvPr name="Freeform 14" id="14"/>
          <p:cNvSpPr/>
          <p:nvPr/>
        </p:nvSpPr>
        <p:spPr>
          <a:xfrm flipH="false" flipV="false" rot="0">
            <a:off x="4443283" y="2796833"/>
            <a:ext cx="9554968" cy="5697150"/>
          </a:xfrm>
          <a:custGeom>
            <a:avLst/>
            <a:gdLst/>
            <a:ahLst/>
            <a:cxnLst/>
            <a:rect r="r" b="b" t="t" l="l"/>
            <a:pathLst>
              <a:path h="5697150" w="9554968">
                <a:moveTo>
                  <a:pt x="0" y="0"/>
                </a:moveTo>
                <a:lnTo>
                  <a:pt x="9554967" y="0"/>
                </a:lnTo>
                <a:lnTo>
                  <a:pt x="9554967" y="5697150"/>
                </a:lnTo>
                <a:lnTo>
                  <a:pt x="0" y="5697150"/>
                </a:lnTo>
                <a:lnTo>
                  <a:pt x="0" y="0"/>
                </a:lnTo>
                <a:close/>
              </a:path>
            </a:pathLst>
          </a:custGeom>
          <a:blipFill>
            <a:blip r:embed="rId11"/>
            <a:stretch>
              <a:fillRect l="0" t="0" r="0" b="0"/>
            </a:stretch>
          </a:blipFill>
        </p:spPr>
      </p:sp>
      <p:sp>
        <p:nvSpPr>
          <p:cNvPr name="TextBox 15" id="15"/>
          <p:cNvSpPr txBox="true"/>
          <p:nvPr/>
        </p:nvSpPr>
        <p:spPr>
          <a:xfrm rot="0">
            <a:off x="5179616" y="906661"/>
            <a:ext cx="7928769" cy="1483995"/>
          </a:xfrm>
          <a:prstGeom prst="rect">
            <a:avLst/>
          </a:prstGeom>
        </p:spPr>
        <p:txBody>
          <a:bodyPr anchor="t" rtlCol="false" tIns="0" lIns="0" bIns="0" rIns="0">
            <a:spAutoFit/>
          </a:bodyPr>
          <a:lstStyle/>
          <a:p>
            <a:pPr algn="ctr">
              <a:lnSpc>
                <a:spcPts val="12180"/>
              </a:lnSpc>
              <a:spcBef>
                <a:spcPct val="0"/>
              </a:spcBef>
            </a:pPr>
            <a:r>
              <a:rPr lang="en-US" sz="8700">
                <a:solidFill>
                  <a:srgbClr val="FFFFFF"/>
                </a:solidFill>
                <a:latin typeface="Fira Sans"/>
                <a:ea typeface="Fira Sans"/>
                <a:cs typeface="Fira Sans"/>
                <a:sym typeface="Fira Sans"/>
              </a:rPr>
              <a:t>Giao diện dự án</a:t>
            </a:r>
          </a:p>
        </p:txBody>
      </p:sp>
      <p:sp>
        <p:nvSpPr>
          <p:cNvPr name="TextBox 16" id="16"/>
          <p:cNvSpPr txBox="true"/>
          <p:nvPr/>
        </p:nvSpPr>
        <p:spPr>
          <a:xfrm rot="0">
            <a:off x="7522687" y="8852535"/>
            <a:ext cx="3396159" cy="405765"/>
          </a:xfrm>
          <a:prstGeom prst="rect">
            <a:avLst/>
          </a:prstGeom>
        </p:spPr>
        <p:txBody>
          <a:bodyPr anchor="t" rtlCol="false" tIns="0" lIns="0" bIns="0" rIns="0">
            <a:spAutoFit/>
          </a:bodyPr>
          <a:lstStyle/>
          <a:p>
            <a:pPr algn="l">
              <a:lnSpc>
                <a:spcPts val="3359"/>
              </a:lnSpc>
              <a:spcBef>
                <a:spcPct val="0"/>
              </a:spcBef>
            </a:pPr>
            <a:r>
              <a:rPr lang="en-US" sz="2400" u="sng">
                <a:solidFill>
                  <a:srgbClr val="000000"/>
                </a:solidFill>
                <a:latin typeface="Pattanakarn SemiCondensed"/>
                <a:ea typeface="Pattanakarn SemiCondensed"/>
                <a:cs typeface="Pattanakarn SemiCondensed"/>
                <a:sym typeface="Pattanakarn SemiCondensed"/>
              </a:rPr>
              <a:t>Giao diện của giáo viên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7744" r="0" b="-57744"/>
            </a:stretch>
          </a:blipFill>
        </p:spPr>
      </p:sp>
      <p:sp>
        <p:nvSpPr>
          <p:cNvPr name="Freeform 3" id="3"/>
          <p:cNvSpPr/>
          <p:nvPr/>
        </p:nvSpPr>
        <p:spPr>
          <a:xfrm flipH="false" flipV="false" rot="0">
            <a:off x="0" y="0"/>
            <a:ext cx="18441533" cy="3941878"/>
          </a:xfrm>
          <a:custGeom>
            <a:avLst/>
            <a:gdLst/>
            <a:ahLst/>
            <a:cxnLst/>
            <a:rect r="r" b="b" t="t" l="l"/>
            <a:pathLst>
              <a:path h="3941878" w="18441533">
                <a:moveTo>
                  <a:pt x="0" y="0"/>
                </a:moveTo>
                <a:lnTo>
                  <a:pt x="18441533" y="0"/>
                </a:lnTo>
                <a:lnTo>
                  <a:pt x="18441533" y="3941878"/>
                </a:lnTo>
                <a:lnTo>
                  <a:pt x="0" y="3941878"/>
                </a:lnTo>
                <a:lnTo>
                  <a:pt x="0" y="0"/>
                </a:lnTo>
                <a:close/>
              </a:path>
            </a:pathLst>
          </a:custGeom>
          <a:blipFill>
            <a:blip r:embed="rId3"/>
            <a:stretch>
              <a:fillRect l="0" t="0" r="0" b="0"/>
            </a:stretch>
          </a:blipFill>
        </p:spPr>
      </p:sp>
      <p:sp>
        <p:nvSpPr>
          <p:cNvPr name="Freeform 4" id="4"/>
          <p:cNvSpPr/>
          <p:nvPr/>
        </p:nvSpPr>
        <p:spPr>
          <a:xfrm flipH="false" flipV="false" rot="0">
            <a:off x="-407452" y="3370456"/>
            <a:ext cx="4104513" cy="8229600"/>
          </a:xfrm>
          <a:custGeom>
            <a:avLst/>
            <a:gdLst/>
            <a:ahLst/>
            <a:cxnLst/>
            <a:rect r="r" b="b" t="t" l="l"/>
            <a:pathLst>
              <a:path h="8229600" w="4104513">
                <a:moveTo>
                  <a:pt x="0" y="0"/>
                </a:moveTo>
                <a:lnTo>
                  <a:pt x="4104513" y="0"/>
                </a:lnTo>
                <a:lnTo>
                  <a:pt x="410451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3771575" y="3370456"/>
            <a:ext cx="4906899" cy="8229600"/>
          </a:xfrm>
          <a:custGeom>
            <a:avLst/>
            <a:gdLst/>
            <a:ahLst/>
            <a:cxnLst/>
            <a:rect r="r" b="b" t="t" l="l"/>
            <a:pathLst>
              <a:path h="8229600" w="4906899">
                <a:moveTo>
                  <a:pt x="0" y="0"/>
                </a:moveTo>
                <a:lnTo>
                  <a:pt x="4906899" y="0"/>
                </a:lnTo>
                <a:lnTo>
                  <a:pt x="490689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2510089" y="4651034"/>
            <a:ext cx="13267822" cy="6949022"/>
          </a:xfrm>
          <a:custGeom>
            <a:avLst/>
            <a:gdLst/>
            <a:ahLst/>
            <a:cxnLst/>
            <a:rect r="r" b="b" t="t" l="l"/>
            <a:pathLst>
              <a:path h="6949022" w="13267822">
                <a:moveTo>
                  <a:pt x="0" y="0"/>
                </a:moveTo>
                <a:lnTo>
                  <a:pt x="13267822" y="0"/>
                </a:lnTo>
                <a:lnTo>
                  <a:pt x="13267822" y="6949022"/>
                </a:lnTo>
                <a:lnTo>
                  <a:pt x="0" y="6949022"/>
                </a:lnTo>
                <a:lnTo>
                  <a:pt x="0" y="0"/>
                </a:lnTo>
                <a:close/>
              </a:path>
            </a:pathLst>
          </a:custGeom>
          <a:blipFill>
            <a:blip r:embed="rId6"/>
            <a:stretch>
              <a:fillRect l="0" t="0" r="0" b="0"/>
            </a:stretch>
          </a:blipFill>
        </p:spPr>
      </p:sp>
      <p:sp>
        <p:nvSpPr>
          <p:cNvPr name="Freeform 7" id="7"/>
          <p:cNvSpPr/>
          <p:nvPr/>
        </p:nvSpPr>
        <p:spPr>
          <a:xfrm flipH="false" flipV="false" rot="0">
            <a:off x="217169" y="1826206"/>
            <a:ext cx="4153691" cy="2824828"/>
          </a:xfrm>
          <a:custGeom>
            <a:avLst/>
            <a:gdLst/>
            <a:ahLst/>
            <a:cxnLst/>
            <a:rect r="r" b="b" t="t" l="l"/>
            <a:pathLst>
              <a:path h="2824828" w="4153691">
                <a:moveTo>
                  <a:pt x="0" y="0"/>
                </a:moveTo>
                <a:lnTo>
                  <a:pt x="4153691" y="0"/>
                </a:lnTo>
                <a:lnTo>
                  <a:pt x="4153691" y="2824828"/>
                </a:lnTo>
                <a:lnTo>
                  <a:pt x="0" y="2824828"/>
                </a:lnTo>
                <a:lnTo>
                  <a:pt x="0" y="0"/>
                </a:lnTo>
                <a:close/>
              </a:path>
            </a:pathLst>
          </a:custGeom>
          <a:blipFill>
            <a:blip r:embed="rId7"/>
            <a:stretch>
              <a:fillRect l="0" t="0" r="0" b="0"/>
            </a:stretch>
          </a:blipFill>
        </p:spPr>
      </p:sp>
      <p:sp>
        <p:nvSpPr>
          <p:cNvPr name="Freeform 8" id="8"/>
          <p:cNvSpPr/>
          <p:nvPr/>
        </p:nvSpPr>
        <p:spPr>
          <a:xfrm flipH="false" flipV="false" rot="0">
            <a:off x="12455114" y="1068586"/>
            <a:ext cx="2750296" cy="1755023"/>
          </a:xfrm>
          <a:custGeom>
            <a:avLst/>
            <a:gdLst/>
            <a:ahLst/>
            <a:cxnLst/>
            <a:rect r="r" b="b" t="t" l="l"/>
            <a:pathLst>
              <a:path h="1755023" w="2750296">
                <a:moveTo>
                  <a:pt x="0" y="0"/>
                </a:moveTo>
                <a:lnTo>
                  <a:pt x="2750296" y="0"/>
                </a:lnTo>
                <a:lnTo>
                  <a:pt x="2750296" y="1755023"/>
                </a:lnTo>
                <a:lnTo>
                  <a:pt x="0" y="1755023"/>
                </a:lnTo>
                <a:lnTo>
                  <a:pt x="0" y="0"/>
                </a:lnTo>
                <a:close/>
              </a:path>
            </a:pathLst>
          </a:custGeom>
          <a:blipFill>
            <a:blip r:embed="rId8"/>
            <a:stretch>
              <a:fillRect l="0" t="0" r="0" b="0"/>
            </a:stretch>
          </a:blipFill>
        </p:spPr>
      </p:sp>
      <p:sp>
        <p:nvSpPr>
          <p:cNvPr name="Freeform 9" id="9"/>
          <p:cNvSpPr/>
          <p:nvPr/>
        </p:nvSpPr>
        <p:spPr>
          <a:xfrm flipH="false" flipV="false" rot="0">
            <a:off x="3697061" y="4651034"/>
            <a:ext cx="10904897" cy="4798154"/>
          </a:xfrm>
          <a:custGeom>
            <a:avLst/>
            <a:gdLst/>
            <a:ahLst/>
            <a:cxnLst/>
            <a:rect r="r" b="b" t="t" l="l"/>
            <a:pathLst>
              <a:path h="4798154" w="10904897">
                <a:moveTo>
                  <a:pt x="0" y="0"/>
                </a:moveTo>
                <a:lnTo>
                  <a:pt x="10904897" y="0"/>
                </a:lnTo>
                <a:lnTo>
                  <a:pt x="10904897" y="4798155"/>
                </a:lnTo>
                <a:lnTo>
                  <a:pt x="0" y="4798155"/>
                </a:lnTo>
                <a:lnTo>
                  <a:pt x="0" y="0"/>
                </a:lnTo>
                <a:close/>
              </a:path>
            </a:pathLst>
          </a:custGeom>
          <a:blipFill>
            <a:blip r:embed="rId9"/>
            <a:stretch>
              <a:fillRect l="0" t="0" r="0" b="0"/>
            </a:stretch>
          </a:blipFill>
        </p:spPr>
      </p:sp>
      <p:sp>
        <p:nvSpPr>
          <p:cNvPr name="Freeform 10" id="10"/>
          <p:cNvSpPr/>
          <p:nvPr/>
        </p:nvSpPr>
        <p:spPr>
          <a:xfrm flipH="false" flipV="false" rot="0">
            <a:off x="7142525" y="0"/>
            <a:ext cx="3102247" cy="2024216"/>
          </a:xfrm>
          <a:custGeom>
            <a:avLst/>
            <a:gdLst/>
            <a:ahLst/>
            <a:cxnLst/>
            <a:rect r="r" b="b" t="t" l="l"/>
            <a:pathLst>
              <a:path h="2024216" w="3102247">
                <a:moveTo>
                  <a:pt x="0" y="0"/>
                </a:moveTo>
                <a:lnTo>
                  <a:pt x="3102247" y="0"/>
                </a:lnTo>
                <a:lnTo>
                  <a:pt x="3102247" y="2024216"/>
                </a:lnTo>
                <a:lnTo>
                  <a:pt x="0" y="2024216"/>
                </a:lnTo>
                <a:lnTo>
                  <a:pt x="0" y="0"/>
                </a:lnTo>
                <a:close/>
              </a:path>
            </a:pathLst>
          </a:custGeom>
          <a:blipFill>
            <a:blip r:embed="rId10"/>
            <a:stretch>
              <a:fillRect l="0" t="0" r="0" b="0"/>
            </a:stretch>
          </a:blipFill>
        </p:spPr>
      </p:sp>
      <p:grpSp>
        <p:nvGrpSpPr>
          <p:cNvPr name="Group 11" id="11"/>
          <p:cNvGrpSpPr/>
          <p:nvPr/>
        </p:nvGrpSpPr>
        <p:grpSpPr>
          <a:xfrm rot="0">
            <a:off x="1028700" y="1826206"/>
            <a:ext cx="16269370" cy="7751467"/>
            <a:chOff x="0" y="0"/>
            <a:chExt cx="4284937" cy="2041539"/>
          </a:xfrm>
        </p:grpSpPr>
        <p:sp>
          <p:nvSpPr>
            <p:cNvPr name="Freeform 12" id="12"/>
            <p:cNvSpPr/>
            <p:nvPr/>
          </p:nvSpPr>
          <p:spPr>
            <a:xfrm flipH="false" flipV="false" rot="0">
              <a:off x="0" y="0"/>
              <a:ext cx="4284937" cy="2041539"/>
            </a:xfrm>
            <a:custGeom>
              <a:avLst/>
              <a:gdLst/>
              <a:ahLst/>
              <a:cxnLst/>
              <a:rect r="r" b="b" t="t" l="l"/>
              <a:pathLst>
                <a:path h="2041539" w="4284937">
                  <a:moveTo>
                    <a:pt x="24269" y="0"/>
                  </a:moveTo>
                  <a:lnTo>
                    <a:pt x="4260668" y="0"/>
                  </a:lnTo>
                  <a:cubicBezTo>
                    <a:pt x="4267105" y="0"/>
                    <a:pt x="4273278" y="2557"/>
                    <a:pt x="4277829" y="7108"/>
                  </a:cubicBezTo>
                  <a:cubicBezTo>
                    <a:pt x="4282380" y="11659"/>
                    <a:pt x="4284937" y="17832"/>
                    <a:pt x="4284937" y="24269"/>
                  </a:cubicBezTo>
                  <a:lnTo>
                    <a:pt x="4284937" y="2017270"/>
                  </a:lnTo>
                  <a:cubicBezTo>
                    <a:pt x="4284937" y="2030673"/>
                    <a:pt x="4274071" y="2041539"/>
                    <a:pt x="4260668" y="2041539"/>
                  </a:cubicBezTo>
                  <a:lnTo>
                    <a:pt x="24269" y="2041539"/>
                  </a:lnTo>
                  <a:cubicBezTo>
                    <a:pt x="10866" y="2041539"/>
                    <a:pt x="0" y="2030673"/>
                    <a:pt x="0" y="2017270"/>
                  </a:cubicBezTo>
                  <a:lnTo>
                    <a:pt x="0" y="24269"/>
                  </a:lnTo>
                  <a:cubicBezTo>
                    <a:pt x="0" y="10866"/>
                    <a:pt x="10866" y="0"/>
                    <a:pt x="24269" y="0"/>
                  </a:cubicBezTo>
                  <a:close/>
                </a:path>
              </a:pathLst>
            </a:custGeom>
            <a:solidFill>
              <a:srgbClr val="FFFFFF"/>
            </a:solidFill>
          </p:spPr>
        </p:sp>
        <p:sp>
          <p:nvSpPr>
            <p:cNvPr name="TextBox 13" id="13"/>
            <p:cNvSpPr txBox="true"/>
            <p:nvPr/>
          </p:nvSpPr>
          <p:spPr>
            <a:xfrm>
              <a:off x="0" y="-161925"/>
              <a:ext cx="4284937" cy="2203464"/>
            </a:xfrm>
            <a:prstGeom prst="rect">
              <a:avLst/>
            </a:prstGeom>
          </p:spPr>
          <p:txBody>
            <a:bodyPr anchor="ctr" rtlCol="false" tIns="50800" lIns="50800" bIns="50800" rIns="50800"/>
            <a:lstStyle/>
            <a:p>
              <a:pPr algn="ctr" marL="0" indent="0" lvl="0">
                <a:lnSpc>
                  <a:spcPts val="12180"/>
                </a:lnSpc>
                <a:spcBef>
                  <a:spcPct val="0"/>
                </a:spcBef>
              </a:pPr>
            </a:p>
          </p:txBody>
        </p:sp>
      </p:grpSp>
      <p:sp>
        <p:nvSpPr>
          <p:cNvPr name="Freeform 14" id="14"/>
          <p:cNvSpPr/>
          <p:nvPr/>
        </p:nvSpPr>
        <p:spPr>
          <a:xfrm flipH="false" flipV="false" rot="0">
            <a:off x="4443283" y="2796833"/>
            <a:ext cx="9554968" cy="5697150"/>
          </a:xfrm>
          <a:custGeom>
            <a:avLst/>
            <a:gdLst/>
            <a:ahLst/>
            <a:cxnLst/>
            <a:rect r="r" b="b" t="t" l="l"/>
            <a:pathLst>
              <a:path h="5697150" w="9554968">
                <a:moveTo>
                  <a:pt x="0" y="0"/>
                </a:moveTo>
                <a:lnTo>
                  <a:pt x="9554967" y="0"/>
                </a:lnTo>
                <a:lnTo>
                  <a:pt x="9554967" y="5697150"/>
                </a:lnTo>
                <a:lnTo>
                  <a:pt x="0" y="5697150"/>
                </a:lnTo>
                <a:lnTo>
                  <a:pt x="0" y="0"/>
                </a:lnTo>
                <a:close/>
              </a:path>
            </a:pathLst>
          </a:custGeom>
          <a:blipFill>
            <a:blip r:embed="rId11"/>
            <a:stretch>
              <a:fillRect l="0" t="0" r="0" b="0"/>
            </a:stretch>
          </a:blipFill>
        </p:spPr>
      </p:sp>
      <p:sp>
        <p:nvSpPr>
          <p:cNvPr name="TextBox 15" id="15"/>
          <p:cNvSpPr txBox="true"/>
          <p:nvPr/>
        </p:nvSpPr>
        <p:spPr>
          <a:xfrm rot="0">
            <a:off x="5179616" y="906661"/>
            <a:ext cx="7928769" cy="1483995"/>
          </a:xfrm>
          <a:prstGeom prst="rect">
            <a:avLst/>
          </a:prstGeom>
        </p:spPr>
        <p:txBody>
          <a:bodyPr anchor="t" rtlCol="false" tIns="0" lIns="0" bIns="0" rIns="0">
            <a:spAutoFit/>
          </a:bodyPr>
          <a:lstStyle/>
          <a:p>
            <a:pPr algn="ctr">
              <a:lnSpc>
                <a:spcPts val="12180"/>
              </a:lnSpc>
              <a:spcBef>
                <a:spcPct val="0"/>
              </a:spcBef>
            </a:pPr>
            <a:r>
              <a:rPr lang="en-US" sz="8700">
                <a:solidFill>
                  <a:srgbClr val="FFFFFF"/>
                </a:solidFill>
                <a:latin typeface="Fira Sans"/>
                <a:ea typeface="Fira Sans"/>
                <a:cs typeface="Fira Sans"/>
                <a:sym typeface="Fira Sans"/>
              </a:rPr>
              <a:t>Giao diện dự án</a:t>
            </a:r>
          </a:p>
        </p:txBody>
      </p:sp>
      <p:sp>
        <p:nvSpPr>
          <p:cNvPr name="TextBox 16" id="16"/>
          <p:cNvSpPr txBox="true"/>
          <p:nvPr/>
        </p:nvSpPr>
        <p:spPr>
          <a:xfrm rot="0">
            <a:off x="7546649" y="8852535"/>
            <a:ext cx="3348236" cy="405765"/>
          </a:xfrm>
          <a:prstGeom prst="rect">
            <a:avLst/>
          </a:prstGeom>
        </p:spPr>
        <p:txBody>
          <a:bodyPr anchor="t" rtlCol="false" tIns="0" lIns="0" bIns="0" rIns="0">
            <a:spAutoFit/>
          </a:bodyPr>
          <a:lstStyle/>
          <a:p>
            <a:pPr algn="l">
              <a:lnSpc>
                <a:spcPts val="3359"/>
              </a:lnSpc>
              <a:spcBef>
                <a:spcPct val="0"/>
              </a:spcBef>
            </a:pPr>
            <a:r>
              <a:rPr lang="en-US" sz="2400" u="sng">
                <a:solidFill>
                  <a:srgbClr val="000000"/>
                </a:solidFill>
                <a:latin typeface="Pattanakarn SemiCondensed"/>
                <a:ea typeface="Pattanakarn SemiCondensed"/>
                <a:cs typeface="Pattanakarn SemiCondensed"/>
                <a:sym typeface="Pattanakarn SemiCondensed"/>
              </a:rPr>
              <a:t>Giao diện của học sinh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7744" r="0" b="-57744"/>
            </a:stretch>
          </a:blipFill>
        </p:spPr>
      </p:sp>
      <p:sp>
        <p:nvSpPr>
          <p:cNvPr name="Freeform 3" id="3"/>
          <p:cNvSpPr/>
          <p:nvPr/>
        </p:nvSpPr>
        <p:spPr>
          <a:xfrm flipH="false" flipV="false" rot="0">
            <a:off x="0" y="0"/>
            <a:ext cx="18441533" cy="3941878"/>
          </a:xfrm>
          <a:custGeom>
            <a:avLst/>
            <a:gdLst/>
            <a:ahLst/>
            <a:cxnLst/>
            <a:rect r="r" b="b" t="t" l="l"/>
            <a:pathLst>
              <a:path h="3941878" w="18441533">
                <a:moveTo>
                  <a:pt x="0" y="0"/>
                </a:moveTo>
                <a:lnTo>
                  <a:pt x="18441533" y="0"/>
                </a:lnTo>
                <a:lnTo>
                  <a:pt x="18441533" y="3941878"/>
                </a:lnTo>
                <a:lnTo>
                  <a:pt x="0" y="3941878"/>
                </a:lnTo>
                <a:lnTo>
                  <a:pt x="0" y="0"/>
                </a:lnTo>
                <a:close/>
              </a:path>
            </a:pathLst>
          </a:custGeom>
          <a:blipFill>
            <a:blip r:embed="rId3"/>
            <a:stretch>
              <a:fillRect l="0" t="0" r="0" b="0"/>
            </a:stretch>
          </a:blipFill>
        </p:spPr>
      </p:sp>
      <p:sp>
        <p:nvSpPr>
          <p:cNvPr name="Freeform 4" id="4"/>
          <p:cNvSpPr/>
          <p:nvPr/>
        </p:nvSpPr>
        <p:spPr>
          <a:xfrm flipH="false" flipV="false" rot="0">
            <a:off x="-407452" y="3370456"/>
            <a:ext cx="4104513" cy="8229600"/>
          </a:xfrm>
          <a:custGeom>
            <a:avLst/>
            <a:gdLst/>
            <a:ahLst/>
            <a:cxnLst/>
            <a:rect r="r" b="b" t="t" l="l"/>
            <a:pathLst>
              <a:path h="8229600" w="4104513">
                <a:moveTo>
                  <a:pt x="0" y="0"/>
                </a:moveTo>
                <a:lnTo>
                  <a:pt x="4104513" y="0"/>
                </a:lnTo>
                <a:lnTo>
                  <a:pt x="410451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3771575" y="3370456"/>
            <a:ext cx="4906899" cy="8229600"/>
          </a:xfrm>
          <a:custGeom>
            <a:avLst/>
            <a:gdLst/>
            <a:ahLst/>
            <a:cxnLst/>
            <a:rect r="r" b="b" t="t" l="l"/>
            <a:pathLst>
              <a:path h="8229600" w="4906899">
                <a:moveTo>
                  <a:pt x="0" y="0"/>
                </a:moveTo>
                <a:lnTo>
                  <a:pt x="4906899" y="0"/>
                </a:lnTo>
                <a:lnTo>
                  <a:pt x="490689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2510089" y="4651034"/>
            <a:ext cx="13267822" cy="6949022"/>
          </a:xfrm>
          <a:custGeom>
            <a:avLst/>
            <a:gdLst/>
            <a:ahLst/>
            <a:cxnLst/>
            <a:rect r="r" b="b" t="t" l="l"/>
            <a:pathLst>
              <a:path h="6949022" w="13267822">
                <a:moveTo>
                  <a:pt x="0" y="0"/>
                </a:moveTo>
                <a:lnTo>
                  <a:pt x="13267822" y="0"/>
                </a:lnTo>
                <a:lnTo>
                  <a:pt x="13267822" y="6949022"/>
                </a:lnTo>
                <a:lnTo>
                  <a:pt x="0" y="6949022"/>
                </a:lnTo>
                <a:lnTo>
                  <a:pt x="0" y="0"/>
                </a:lnTo>
                <a:close/>
              </a:path>
            </a:pathLst>
          </a:custGeom>
          <a:blipFill>
            <a:blip r:embed="rId6"/>
            <a:stretch>
              <a:fillRect l="0" t="0" r="0" b="0"/>
            </a:stretch>
          </a:blipFill>
        </p:spPr>
      </p:sp>
      <p:sp>
        <p:nvSpPr>
          <p:cNvPr name="Freeform 7" id="7"/>
          <p:cNvSpPr/>
          <p:nvPr/>
        </p:nvSpPr>
        <p:spPr>
          <a:xfrm flipH="false" flipV="false" rot="0">
            <a:off x="217169" y="1826206"/>
            <a:ext cx="4153691" cy="2824828"/>
          </a:xfrm>
          <a:custGeom>
            <a:avLst/>
            <a:gdLst/>
            <a:ahLst/>
            <a:cxnLst/>
            <a:rect r="r" b="b" t="t" l="l"/>
            <a:pathLst>
              <a:path h="2824828" w="4153691">
                <a:moveTo>
                  <a:pt x="0" y="0"/>
                </a:moveTo>
                <a:lnTo>
                  <a:pt x="4153691" y="0"/>
                </a:lnTo>
                <a:lnTo>
                  <a:pt x="4153691" y="2824828"/>
                </a:lnTo>
                <a:lnTo>
                  <a:pt x="0" y="2824828"/>
                </a:lnTo>
                <a:lnTo>
                  <a:pt x="0" y="0"/>
                </a:lnTo>
                <a:close/>
              </a:path>
            </a:pathLst>
          </a:custGeom>
          <a:blipFill>
            <a:blip r:embed="rId7"/>
            <a:stretch>
              <a:fillRect l="0" t="0" r="0" b="0"/>
            </a:stretch>
          </a:blipFill>
        </p:spPr>
      </p:sp>
      <p:sp>
        <p:nvSpPr>
          <p:cNvPr name="Freeform 8" id="8"/>
          <p:cNvSpPr/>
          <p:nvPr/>
        </p:nvSpPr>
        <p:spPr>
          <a:xfrm flipH="false" flipV="false" rot="0">
            <a:off x="12455114" y="1068586"/>
            <a:ext cx="2750296" cy="1755023"/>
          </a:xfrm>
          <a:custGeom>
            <a:avLst/>
            <a:gdLst/>
            <a:ahLst/>
            <a:cxnLst/>
            <a:rect r="r" b="b" t="t" l="l"/>
            <a:pathLst>
              <a:path h="1755023" w="2750296">
                <a:moveTo>
                  <a:pt x="0" y="0"/>
                </a:moveTo>
                <a:lnTo>
                  <a:pt x="2750296" y="0"/>
                </a:lnTo>
                <a:lnTo>
                  <a:pt x="2750296" y="1755023"/>
                </a:lnTo>
                <a:lnTo>
                  <a:pt x="0" y="1755023"/>
                </a:lnTo>
                <a:lnTo>
                  <a:pt x="0" y="0"/>
                </a:lnTo>
                <a:close/>
              </a:path>
            </a:pathLst>
          </a:custGeom>
          <a:blipFill>
            <a:blip r:embed="rId8"/>
            <a:stretch>
              <a:fillRect l="0" t="0" r="0" b="0"/>
            </a:stretch>
          </a:blipFill>
        </p:spPr>
      </p:sp>
      <p:sp>
        <p:nvSpPr>
          <p:cNvPr name="Freeform 9" id="9"/>
          <p:cNvSpPr/>
          <p:nvPr/>
        </p:nvSpPr>
        <p:spPr>
          <a:xfrm flipH="false" flipV="false" rot="0">
            <a:off x="3697061" y="4651034"/>
            <a:ext cx="10904897" cy="4798154"/>
          </a:xfrm>
          <a:custGeom>
            <a:avLst/>
            <a:gdLst/>
            <a:ahLst/>
            <a:cxnLst/>
            <a:rect r="r" b="b" t="t" l="l"/>
            <a:pathLst>
              <a:path h="4798154" w="10904897">
                <a:moveTo>
                  <a:pt x="0" y="0"/>
                </a:moveTo>
                <a:lnTo>
                  <a:pt x="10904897" y="0"/>
                </a:lnTo>
                <a:lnTo>
                  <a:pt x="10904897" y="4798155"/>
                </a:lnTo>
                <a:lnTo>
                  <a:pt x="0" y="4798155"/>
                </a:lnTo>
                <a:lnTo>
                  <a:pt x="0" y="0"/>
                </a:lnTo>
                <a:close/>
              </a:path>
            </a:pathLst>
          </a:custGeom>
          <a:blipFill>
            <a:blip r:embed="rId9"/>
            <a:stretch>
              <a:fillRect l="0" t="0" r="0" b="0"/>
            </a:stretch>
          </a:blipFill>
        </p:spPr>
      </p:sp>
      <p:sp>
        <p:nvSpPr>
          <p:cNvPr name="Freeform 10" id="10"/>
          <p:cNvSpPr/>
          <p:nvPr/>
        </p:nvSpPr>
        <p:spPr>
          <a:xfrm flipH="false" flipV="false" rot="0">
            <a:off x="7142525" y="0"/>
            <a:ext cx="3102247" cy="2024216"/>
          </a:xfrm>
          <a:custGeom>
            <a:avLst/>
            <a:gdLst/>
            <a:ahLst/>
            <a:cxnLst/>
            <a:rect r="r" b="b" t="t" l="l"/>
            <a:pathLst>
              <a:path h="2024216" w="3102247">
                <a:moveTo>
                  <a:pt x="0" y="0"/>
                </a:moveTo>
                <a:lnTo>
                  <a:pt x="3102247" y="0"/>
                </a:lnTo>
                <a:lnTo>
                  <a:pt x="3102247" y="2024216"/>
                </a:lnTo>
                <a:lnTo>
                  <a:pt x="0" y="2024216"/>
                </a:lnTo>
                <a:lnTo>
                  <a:pt x="0" y="0"/>
                </a:lnTo>
                <a:close/>
              </a:path>
            </a:pathLst>
          </a:custGeom>
          <a:blipFill>
            <a:blip r:embed="rId10"/>
            <a:stretch>
              <a:fillRect l="0" t="0" r="0" b="0"/>
            </a:stretch>
          </a:blipFill>
        </p:spPr>
      </p:sp>
      <p:grpSp>
        <p:nvGrpSpPr>
          <p:cNvPr name="Group 11" id="11"/>
          <p:cNvGrpSpPr/>
          <p:nvPr/>
        </p:nvGrpSpPr>
        <p:grpSpPr>
          <a:xfrm rot="0">
            <a:off x="1028700" y="1826206"/>
            <a:ext cx="16269370" cy="7751467"/>
            <a:chOff x="0" y="0"/>
            <a:chExt cx="4284937" cy="2041539"/>
          </a:xfrm>
        </p:grpSpPr>
        <p:sp>
          <p:nvSpPr>
            <p:cNvPr name="Freeform 12" id="12"/>
            <p:cNvSpPr/>
            <p:nvPr/>
          </p:nvSpPr>
          <p:spPr>
            <a:xfrm flipH="false" flipV="false" rot="0">
              <a:off x="0" y="0"/>
              <a:ext cx="4284937" cy="2041539"/>
            </a:xfrm>
            <a:custGeom>
              <a:avLst/>
              <a:gdLst/>
              <a:ahLst/>
              <a:cxnLst/>
              <a:rect r="r" b="b" t="t" l="l"/>
              <a:pathLst>
                <a:path h="2041539" w="4284937">
                  <a:moveTo>
                    <a:pt x="24269" y="0"/>
                  </a:moveTo>
                  <a:lnTo>
                    <a:pt x="4260668" y="0"/>
                  </a:lnTo>
                  <a:cubicBezTo>
                    <a:pt x="4267105" y="0"/>
                    <a:pt x="4273278" y="2557"/>
                    <a:pt x="4277829" y="7108"/>
                  </a:cubicBezTo>
                  <a:cubicBezTo>
                    <a:pt x="4282380" y="11659"/>
                    <a:pt x="4284937" y="17832"/>
                    <a:pt x="4284937" y="24269"/>
                  </a:cubicBezTo>
                  <a:lnTo>
                    <a:pt x="4284937" y="2017270"/>
                  </a:lnTo>
                  <a:cubicBezTo>
                    <a:pt x="4284937" y="2030673"/>
                    <a:pt x="4274071" y="2041539"/>
                    <a:pt x="4260668" y="2041539"/>
                  </a:cubicBezTo>
                  <a:lnTo>
                    <a:pt x="24269" y="2041539"/>
                  </a:lnTo>
                  <a:cubicBezTo>
                    <a:pt x="10866" y="2041539"/>
                    <a:pt x="0" y="2030673"/>
                    <a:pt x="0" y="2017270"/>
                  </a:cubicBezTo>
                  <a:lnTo>
                    <a:pt x="0" y="24269"/>
                  </a:lnTo>
                  <a:cubicBezTo>
                    <a:pt x="0" y="10866"/>
                    <a:pt x="10866" y="0"/>
                    <a:pt x="24269" y="0"/>
                  </a:cubicBezTo>
                  <a:close/>
                </a:path>
              </a:pathLst>
            </a:custGeom>
            <a:solidFill>
              <a:srgbClr val="FFFFFF"/>
            </a:solidFill>
          </p:spPr>
        </p:sp>
        <p:sp>
          <p:nvSpPr>
            <p:cNvPr name="TextBox 13" id="13"/>
            <p:cNvSpPr txBox="true"/>
            <p:nvPr/>
          </p:nvSpPr>
          <p:spPr>
            <a:xfrm>
              <a:off x="0" y="-161925"/>
              <a:ext cx="4284937" cy="2203464"/>
            </a:xfrm>
            <a:prstGeom prst="rect">
              <a:avLst/>
            </a:prstGeom>
          </p:spPr>
          <p:txBody>
            <a:bodyPr anchor="ctr" rtlCol="false" tIns="50800" lIns="50800" bIns="50800" rIns="50800"/>
            <a:lstStyle/>
            <a:p>
              <a:pPr algn="ctr" marL="0" indent="0" lvl="0">
                <a:lnSpc>
                  <a:spcPts val="12180"/>
                </a:lnSpc>
                <a:spcBef>
                  <a:spcPct val="0"/>
                </a:spcBef>
              </a:pPr>
            </a:p>
          </p:txBody>
        </p:sp>
      </p:grpSp>
      <p:sp>
        <p:nvSpPr>
          <p:cNvPr name="Freeform 14" id="14"/>
          <p:cNvSpPr/>
          <p:nvPr/>
        </p:nvSpPr>
        <p:spPr>
          <a:xfrm flipH="false" flipV="false" rot="0">
            <a:off x="4237998" y="2945353"/>
            <a:ext cx="9823023" cy="5513172"/>
          </a:xfrm>
          <a:custGeom>
            <a:avLst/>
            <a:gdLst/>
            <a:ahLst/>
            <a:cxnLst/>
            <a:rect r="r" b="b" t="t" l="l"/>
            <a:pathLst>
              <a:path h="5513172" w="9823023">
                <a:moveTo>
                  <a:pt x="0" y="0"/>
                </a:moveTo>
                <a:lnTo>
                  <a:pt x="9823023" y="0"/>
                </a:lnTo>
                <a:lnTo>
                  <a:pt x="9823023" y="5513172"/>
                </a:lnTo>
                <a:lnTo>
                  <a:pt x="0" y="5513172"/>
                </a:lnTo>
                <a:lnTo>
                  <a:pt x="0" y="0"/>
                </a:lnTo>
                <a:close/>
              </a:path>
            </a:pathLst>
          </a:custGeom>
          <a:blipFill>
            <a:blip r:embed="rId11"/>
            <a:stretch>
              <a:fillRect l="0" t="0" r="0" b="0"/>
            </a:stretch>
          </a:blipFill>
        </p:spPr>
      </p:sp>
      <p:sp>
        <p:nvSpPr>
          <p:cNvPr name="TextBox 15" id="15"/>
          <p:cNvSpPr txBox="true"/>
          <p:nvPr/>
        </p:nvSpPr>
        <p:spPr>
          <a:xfrm rot="0">
            <a:off x="5179616" y="906661"/>
            <a:ext cx="7928769" cy="1483995"/>
          </a:xfrm>
          <a:prstGeom prst="rect">
            <a:avLst/>
          </a:prstGeom>
        </p:spPr>
        <p:txBody>
          <a:bodyPr anchor="t" rtlCol="false" tIns="0" lIns="0" bIns="0" rIns="0">
            <a:spAutoFit/>
          </a:bodyPr>
          <a:lstStyle/>
          <a:p>
            <a:pPr algn="ctr">
              <a:lnSpc>
                <a:spcPts val="12180"/>
              </a:lnSpc>
              <a:spcBef>
                <a:spcPct val="0"/>
              </a:spcBef>
            </a:pPr>
            <a:r>
              <a:rPr lang="en-US" sz="8700">
                <a:solidFill>
                  <a:srgbClr val="FFFFFF"/>
                </a:solidFill>
                <a:latin typeface="Fira Sans"/>
                <a:ea typeface="Fira Sans"/>
                <a:cs typeface="Fira Sans"/>
                <a:sym typeface="Fira Sans"/>
              </a:rPr>
              <a:t>Giao diện dự án</a:t>
            </a:r>
          </a:p>
        </p:txBody>
      </p:sp>
      <p:sp>
        <p:nvSpPr>
          <p:cNvPr name="TextBox 16" id="16"/>
          <p:cNvSpPr txBox="true"/>
          <p:nvPr/>
        </p:nvSpPr>
        <p:spPr>
          <a:xfrm rot="0">
            <a:off x="8054600" y="8822055"/>
            <a:ext cx="1278096" cy="824865"/>
          </a:xfrm>
          <a:prstGeom prst="rect">
            <a:avLst/>
          </a:prstGeom>
        </p:spPr>
        <p:txBody>
          <a:bodyPr anchor="t" rtlCol="false" tIns="0" lIns="0" bIns="0" rIns="0">
            <a:spAutoFit/>
          </a:bodyPr>
          <a:lstStyle/>
          <a:p>
            <a:pPr algn="l">
              <a:lnSpc>
                <a:spcPts val="3359"/>
              </a:lnSpc>
            </a:pPr>
            <a:r>
              <a:rPr lang="en-US" sz="2400" u="sng">
                <a:solidFill>
                  <a:srgbClr val="000000"/>
                </a:solidFill>
                <a:latin typeface="Pattanakarn SemiCondensed"/>
                <a:ea typeface="Pattanakarn SemiCondensed"/>
                <a:cs typeface="Pattanakarn SemiCondensed"/>
                <a:sym typeface="Pattanakarn SemiCondensed"/>
              </a:rPr>
              <a:t>Power bi</a:t>
            </a:r>
          </a:p>
          <a:p>
            <a:pPr algn="l">
              <a:lnSpc>
                <a:spcPts val="335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7744" r="0" b="-57744"/>
            </a:stretch>
          </a:blipFill>
        </p:spPr>
      </p:sp>
      <p:sp>
        <p:nvSpPr>
          <p:cNvPr name="Freeform 3" id="3"/>
          <p:cNvSpPr/>
          <p:nvPr/>
        </p:nvSpPr>
        <p:spPr>
          <a:xfrm flipH="false" flipV="false" rot="0">
            <a:off x="0" y="0"/>
            <a:ext cx="18441533" cy="3941878"/>
          </a:xfrm>
          <a:custGeom>
            <a:avLst/>
            <a:gdLst/>
            <a:ahLst/>
            <a:cxnLst/>
            <a:rect r="r" b="b" t="t" l="l"/>
            <a:pathLst>
              <a:path h="3941878" w="18441533">
                <a:moveTo>
                  <a:pt x="0" y="0"/>
                </a:moveTo>
                <a:lnTo>
                  <a:pt x="18441533" y="0"/>
                </a:lnTo>
                <a:lnTo>
                  <a:pt x="18441533" y="3941878"/>
                </a:lnTo>
                <a:lnTo>
                  <a:pt x="0" y="3941878"/>
                </a:lnTo>
                <a:lnTo>
                  <a:pt x="0" y="0"/>
                </a:lnTo>
                <a:close/>
              </a:path>
            </a:pathLst>
          </a:custGeom>
          <a:blipFill>
            <a:blip r:embed="rId3"/>
            <a:stretch>
              <a:fillRect l="0" t="0" r="0" b="0"/>
            </a:stretch>
          </a:blipFill>
        </p:spPr>
      </p:sp>
      <p:sp>
        <p:nvSpPr>
          <p:cNvPr name="Freeform 4" id="4"/>
          <p:cNvSpPr/>
          <p:nvPr/>
        </p:nvSpPr>
        <p:spPr>
          <a:xfrm flipH="false" flipV="false" rot="0">
            <a:off x="-407452" y="3370456"/>
            <a:ext cx="4104513" cy="8229600"/>
          </a:xfrm>
          <a:custGeom>
            <a:avLst/>
            <a:gdLst/>
            <a:ahLst/>
            <a:cxnLst/>
            <a:rect r="r" b="b" t="t" l="l"/>
            <a:pathLst>
              <a:path h="8229600" w="4104513">
                <a:moveTo>
                  <a:pt x="0" y="0"/>
                </a:moveTo>
                <a:lnTo>
                  <a:pt x="4104513" y="0"/>
                </a:lnTo>
                <a:lnTo>
                  <a:pt x="410451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3771575" y="3370456"/>
            <a:ext cx="4906899" cy="8229600"/>
          </a:xfrm>
          <a:custGeom>
            <a:avLst/>
            <a:gdLst/>
            <a:ahLst/>
            <a:cxnLst/>
            <a:rect r="r" b="b" t="t" l="l"/>
            <a:pathLst>
              <a:path h="8229600" w="4906899">
                <a:moveTo>
                  <a:pt x="0" y="0"/>
                </a:moveTo>
                <a:lnTo>
                  <a:pt x="4906899" y="0"/>
                </a:lnTo>
                <a:lnTo>
                  <a:pt x="490689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2510089" y="4651034"/>
            <a:ext cx="13267822" cy="6949022"/>
          </a:xfrm>
          <a:custGeom>
            <a:avLst/>
            <a:gdLst/>
            <a:ahLst/>
            <a:cxnLst/>
            <a:rect r="r" b="b" t="t" l="l"/>
            <a:pathLst>
              <a:path h="6949022" w="13267822">
                <a:moveTo>
                  <a:pt x="0" y="0"/>
                </a:moveTo>
                <a:lnTo>
                  <a:pt x="13267822" y="0"/>
                </a:lnTo>
                <a:lnTo>
                  <a:pt x="13267822" y="6949022"/>
                </a:lnTo>
                <a:lnTo>
                  <a:pt x="0" y="6949022"/>
                </a:lnTo>
                <a:lnTo>
                  <a:pt x="0" y="0"/>
                </a:lnTo>
                <a:close/>
              </a:path>
            </a:pathLst>
          </a:custGeom>
          <a:blipFill>
            <a:blip r:embed="rId6"/>
            <a:stretch>
              <a:fillRect l="0" t="0" r="0" b="0"/>
            </a:stretch>
          </a:blipFill>
        </p:spPr>
      </p:sp>
      <p:sp>
        <p:nvSpPr>
          <p:cNvPr name="Freeform 7" id="7"/>
          <p:cNvSpPr/>
          <p:nvPr/>
        </p:nvSpPr>
        <p:spPr>
          <a:xfrm flipH="false" flipV="false" rot="0">
            <a:off x="217169" y="1826206"/>
            <a:ext cx="4153691" cy="2824828"/>
          </a:xfrm>
          <a:custGeom>
            <a:avLst/>
            <a:gdLst/>
            <a:ahLst/>
            <a:cxnLst/>
            <a:rect r="r" b="b" t="t" l="l"/>
            <a:pathLst>
              <a:path h="2824828" w="4153691">
                <a:moveTo>
                  <a:pt x="0" y="0"/>
                </a:moveTo>
                <a:lnTo>
                  <a:pt x="4153691" y="0"/>
                </a:lnTo>
                <a:lnTo>
                  <a:pt x="4153691" y="2824828"/>
                </a:lnTo>
                <a:lnTo>
                  <a:pt x="0" y="2824828"/>
                </a:lnTo>
                <a:lnTo>
                  <a:pt x="0" y="0"/>
                </a:lnTo>
                <a:close/>
              </a:path>
            </a:pathLst>
          </a:custGeom>
          <a:blipFill>
            <a:blip r:embed="rId7"/>
            <a:stretch>
              <a:fillRect l="0" t="0" r="0" b="0"/>
            </a:stretch>
          </a:blipFill>
        </p:spPr>
      </p:sp>
      <p:sp>
        <p:nvSpPr>
          <p:cNvPr name="Freeform 8" id="8"/>
          <p:cNvSpPr/>
          <p:nvPr/>
        </p:nvSpPr>
        <p:spPr>
          <a:xfrm flipH="false" flipV="false" rot="0">
            <a:off x="12455114" y="1068586"/>
            <a:ext cx="2750296" cy="1755023"/>
          </a:xfrm>
          <a:custGeom>
            <a:avLst/>
            <a:gdLst/>
            <a:ahLst/>
            <a:cxnLst/>
            <a:rect r="r" b="b" t="t" l="l"/>
            <a:pathLst>
              <a:path h="1755023" w="2750296">
                <a:moveTo>
                  <a:pt x="0" y="0"/>
                </a:moveTo>
                <a:lnTo>
                  <a:pt x="2750296" y="0"/>
                </a:lnTo>
                <a:lnTo>
                  <a:pt x="2750296" y="1755023"/>
                </a:lnTo>
                <a:lnTo>
                  <a:pt x="0" y="1755023"/>
                </a:lnTo>
                <a:lnTo>
                  <a:pt x="0" y="0"/>
                </a:lnTo>
                <a:close/>
              </a:path>
            </a:pathLst>
          </a:custGeom>
          <a:blipFill>
            <a:blip r:embed="rId8"/>
            <a:stretch>
              <a:fillRect l="0" t="0" r="0" b="0"/>
            </a:stretch>
          </a:blipFill>
        </p:spPr>
      </p:sp>
      <p:sp>
        <p:nvSpPr>
          <p:cNvPr name="Freeform 9" id="9"/>
          <p:cNvSpPr/>
          <p:nvPr/>
        </p:nvSpPr>
        <p:spPr>
          <a:xfrm flipH="false" flipV="false" rot="0">
            <a:off x="3697061" y="4651034"/>
            <a:ext cx="10904897" cy="4798154"/>
          </a:xfrm>
          <a:custGeom>
            <a:avLst/>
            <a:gdLst/>
            <a:ahLst/>
            <a:cxnLst/>
            <a:rect r="r" b="b" t="t" l="l"/>
            <a:pathLst>
              <a:path h="4798154" w="10904897">
                <a:moveTo>
                  <a:pt x="0" y="0"/>
                </a:moveTo>
                <a:lnTo>
                  <a:pt x="10904897" y="0"/>
                </a:lnTo>
                <a:lnTo>
                  <a:pt x="10904897" y="4798155"/>
                </a:lnTo>
                <a:lnTo>
                  <a:pt x="0" y="4798155"/>
                </a:lnTo>
                <a:lnTo>
                  <a:pt x="0" y="0"/>
                </a:lnTo>
                <a:close/>
              </a:path>
            </a:pathLst>
          </a:custGeom>
          <a:blipFill>
            <a:blip r:embed="rId9"/>
            <a:stretch>
              <a:fillRect l="0" t="0" r="0" b="0"/>
            </a:stretch>
          </a:blipFill>
        </p:spPr>
      </p:sp>
      <p:sp>
        <p:nvSpPr>
          <p:cNvPr name="Freeform 10" id="10"/>
          <p:cNvSpPr/>
          <p:nvPr/>
        </p:nvSpPr>
        <p:spPr>
          <a:xfrm flipH="false" flipV="false" rot="0">
            <a:off x="7142525" y="0"/>
            <a:ext cx="3102247" cy="2024216"/>
          </a:xfrm>
          <a:custGeom>
            <a:avLst/>
            <a:gdLst/>
            <a:ahLst/>
            <a:cxnLst/>
            <a:rect r="r" b="b" t="t" l="l"/>
            <a:pathLst>
              <a:path h="2024216" w="3102247">
                <a:moveTo>
                  <a:pt x="0" y="0"/>
                </a:moveTo>
                <a:lnTo>
                  <a:pt x="3102247" y="0"/>
                </a:lnTo>
                <a:lnTo>
                  <a:pt x="3102247" y="2024216"/>
                </a:lnTo>
                <a:lnTo>
                  <a:pt x="0" y="2024216"/>
                </a:lnTo>
                <a:lnTo>
                  <a:pt x="0" y="0"/>
                </a:lnTo>
                <a:close/>
              </a:path>
            </a:pathLst>
          </a:custGeom>
          <a:blipFill>
            <a:blip r:embed="rId10"/>
            <a:stretch>
              <a:fillRect l="0" t="0" r="0" b="0"/>
            </a:stretch>
          </a:blipFill>
        </p:spPr>
      </p:sp>
      <p:grpSp>
        <p:nvGrpSpPr>
          <p:cNvPr name="Group 11" id="11"/>
          <p:cNvGrpSpPr/>
          <p:nvPr/>
        </p:nvGrpSpPr>
        <p:grpSpPr>
          <a:xfrm rot="0">
            <a:off x="2510089" y="3426417"/>
            <a:ext cx="13267822" cy="6022772"/>
            <a:chOff x="0" y="0"/>
            <a:chExt cx="3494406" cy="1586244"/>
          </a:xfrm>
        </p:grpSpPr>
        <p:sp>
          <p:nvSpPr>
            <p:cNvPr name="Freeform 12" id="12"/>
            <p:cNvSpPr/>
            <p:nvPr/>
          </p:nvSpPr>
          <p:spPr>
            <a:xfrm flipH="false" flipV="false" rot="0">
              <a:off x="0" y="0"/>
              <a:ext cx="3494406" cy="1586244"/>
            </a:xfrm>
            <a:custGeom>
              <a:avLst/>
              <a:gdLst/>
              <a:ahLst/>
              <a:cxnLst/>
              <a:rect r="r" b="b" t="t" l="l"/>
              <a:pathLst>
                <a:path h="1586244" w="3494406">
                  <a:moveTo>
                    <a:pt x="29759" y="0"/>
                  </a:moveTo>
                  <a:lnTo>
                    <a:pt x="3464647" y="0"/>
                  </a:lnTo>
                  <a:cubicBezTo>
                    <a:pt x="3472540" y="0"/>
                    <a:pt x="3480109" y="3135"/>
                    <a:pt x="3485690" y="8716"/>
                  </a:cubicBezTo>
                  <a:cubicBezTo>
                    <a:pt x="3491271" y="14297"/>
                    <a:pt x="3494406" y="21866"/>
                    <a:pt x="3494406" y="29759"/>
                  </a:cubicBezTo>
                  <a:lnTo>
                    <a:pt x="3494406" y="1556485"/>
                  </a:lnTo>
                  <a:cubicBezTo>
                    <a:pt x="3494406" y="1564378"/>
                    <a:pt x="3491271" y="1571947"/>
                    <a:pt x="3485690" y="1577528"/>
                  </a:cubicBezTo>
                  <a:cubicBezTo>
                    <a:pt x="3480109" y="1583109"/>
                    <a:pt x="3472540" y="1586244"/>
                    <a:pt x="3464647" y="1586244"/>
                  </a:cubicBezTo>
                  <a:lnTo>
                    <a:pt x="29759" y="1586244"/>
                  </a:lnTo>
                  <a:cubicBezTo>
                    <a:pt x="21866" y="1586244"/>
                    <a:pt x="14297" y="1583109"/>
                    <a:pt x="8716" y="1577528"/>
                  </a:cubicBezTo>
                  <a:cubicBezTo>
                    <a:pt x="3135" y="1571947"/>
                    <a:pt x="0" y="1564378"/>
                    <a:pt x="0" y="1556485"/>
                  </a:cubicBezTo>
                  <a:lnTo>
                    <a:pt x="0" y="29759"/>
                  </a:lnTo>
                  <a:cubicBezTo>
                    <a:pt x="0" y="21866"/>
                    <a:pt x="3135" y="14297"/>
                    <a:pt x="8716" y="8716"/>
                  </a:cubicBezTo>
                  <a:cubicBezTo>
                    <a:pt x="14297" y="3135"/>
                    <a:pt x="21866" y="0"/>
                    <a:pt x="29759" y="0"/>
                  </a:cubicBezTo>
                  <a:close/>
                </a:path>
              </a:pathLst>
            </a:custGeom>
            <a:solidFill>
              <a:srgbClr val="FFFFFF"/>
            </a:solidFill>
          </p:spPr>
        </p:sp>
        <p:sp>
          <p:nvSpPr>
            <p:cNvPr name="TextBox 13" id="13"/>
            <p:cNvSpPr txBox="true"/>
            <p:nvPr/>
          </p:nvSpPr>
          <p:spPr>
            <a:xfrm>
              <a:off x="0" y="-38100"/>
              <a:ext cx="3494406" cy="1624344"/>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3137165" y="4079973"/>
            <a:ext cx="12167203" cy="1306195"/>
          </a:xfrm>
          <a:prstGeom prst="rect">
            <a:avLst/>
          </a:prstGeom>
        </p:spPr>
        <p:txBody>
          <a:bodyPr anchor="t" rtlCol="false" tIns="0" lIns="0" bIns="0" rIns="0">
            <a:spAutoFit/>
          </a:bodyPr>
          <a:lstStyle/>
          <a:p>
            <a:pPr algn="just" marL="604519" indent="-302260" lvl="1">
              <a:lnSpc>
                <a:spcPts val="3499"/>
              </a:lnSpc>
              <a:buFont typeface="Arial"/>
              <a:buChar char="•"/>
            </a:pPr>
            <a:r>
              <a:rPr lang="en-US" b="true" sz="2799">
                <a:solidFill>
                  <a:srgbClr val="2239CA"/>
                </a:solidFill>
                <a:latin typeface="Pattanakarn SemiCondensed Bold"/>
                <a:ea typeface="Pattanakarn SemiCondensed Bold"/>
                <a:cs typeface="Pattanakarn SemiCondensed Bold"/>
                <a:sym typeface="Pattanakarn SemiCondensed Bold"/>
              </a:rPr>
              <a:t>Ưu điểm: </a:t>
            </a:r>
            <a:r>
              <a:rPr lang="en-US" sz="2799">
                <a:solidFill>
                  <a:srgbClr val="2239CA"/>
                </a:solidFill>
                <a:latin typeface="Pattanakarn SemiCondensed"/>
                <a:ea typeface="Pattanakarn SemiCondensed"/>
                <a:cs typeface="Pattanakarn SemiCondensed"/>
                <a:sym typeface="Pattanakarn SemiCondensed"/>
              </a:rPr>
              <a:t>Web có giao diện trực quan, quản lý dữ liệu đầy đủ, dashboard trực quan, dễ triển khai nhờ SQLite nhẹ và Streamlit đơn giản.</a:t>
            </a:r>
          </a:p>
        </p:txBody>
      </p:sp>
      <p:sp>
        <p:nvSpPr>
          <p:cNvPr name="TextBox 15" id="15"/>
          <p:cNvSpPr txBox="true"/>
          <p:nvPr/>
        </p:nvSpPr>
        <p:spPr>
          <a:xfrm rot="0">
            <a:off x="3994983" y="965934"/>
            <a:ext cx="10298034" cy="3027045"/>
          </a:xfrm>
          <a:prstGeom prst="rect">
            <a:avLst/>
          </a:prstGeom>
        </p:spPr>
        <p:txBody>
          <a:bodyPr anchor="t" rtlCol="false" tIns="0" lIns="0" bIns="0" rIns="0">
            <a:spAutoFit/>
          </a:bodyPr>
          <a:lstStyle/>
          <a:p>
            <a:pPr algn="ctr">
              <a:lnSpc>
                <a:spcPts val="12180"/>
              </a:lnSpc>
              <a:spcBef>
                <a:spcPct val="0"/>
              </a:spcBef>
            </a:pPr>
            <a:r>
              <a:rPr lang="en-US" sz="8700">
                <a:solidFill>
                  <a:srgbClr val="FFFFFF"/>
                </a:solidFill>
                <a:latin typeface="Fira Sans"/>
                <a:ea typeface="Fira Sans"/>
                <a:cs typeface="Fira Sans"/>
                <a:sym typeface="Fira Sans"/>
              </a:rPr>
              <a:t>Kết luận và hướng phát triển</a:t>
            </a:r>
          </a:p>
        </p:txBody>
      </p:sp>
      <p:sp>
        <p:nvSpPr>
          <p:cNvPr name="TextBox 16" id="16"/>
          <p:cNvSpPr txBox="true"/>
          <p:nvPr/>
        </p:nvSpPr>
        <p:spPr>
          <a:xfrm rot="0">
            <a:off x="3038207" y="5471894"/>
            <a:ext cx="12167203" cy="1306195"/>
          </a:xfrm>
          <a:prstGeom prst="rect">
            <a:avLst/>
          </a:prstGeom>
        </p:spPr>
        <p:txBody>
          <a:bodyPr anchor="t" rtlCol="false" tIns="0" lIns="0" bIns="0" rIns="0">
            <a:spAutoFit/>
          </a:bodyPr>
          <a:lstStyle/>
          <a:p>
            <a:pPr algn="just" marL="604519" indent="-302260" lvl="1">
              <a:lnSpc>
                <a:spcPts val="3499"/>
              </a:lnSpc>
              <a:buFont typeface="Arial"/>
              <a:buChar char="•"/>
            </a:pPr>
            <a:r>
              <a:rPr lang="en-US" b="true" sz="2799">
                <a:solidFill>
                  <a:srgbClr val="2239CA"/>
                </a:solidFill>
                <a:latin typeface="Pattanakarn SemiCondensed Bold"/>
                <a:ea typeface="Pattanakarn SemiCondensed Bold"/>
                <a:cs typeface="Pattanakarn SemiCondensed Bold"/>
                <a:sym typeface="Pattanakarn SemiCondensed Bold"/>
              </a:rPr>
              <a:t>Hạn chế: </a:t>
            </a:r>
            <a:r>
              <a:rPr lang="en-US" sz="2799">
                <a:solidFill>
                  <a:srgbClr val="2239CA"/>
                </a:solidFill>
                <a:latin typeface="Pattanakarn SemiCondensed"/>
                <a:ea typeface="Pattanakarn SemiCondensed"/>
                <a:cs typeface="Pattanakarn SemiCondensed"/>
                <a:sym typeface="Pattanakarn SemiCondensed"/>
              </a:rPr>
              <a:t>Hạn chế của web là khả năng mở rộng kém do SQLite, phân quyền và bảo mật chưa cao, giao diện Streamlit khó tùy chỉnh, và tích hợp Power BI chưa tự động, cần quản lý quyền.</a:t>
            </a:r>
          </a:p>
        </p:txBody>
      </p:sp>
      <p:sp>
        <p:nvSpPr>
          <p:cNvPr name="TextBox 17" id="17"/>
          <p:cNvSpPr txBox="true"/>
          <p:nvPr/>
        </p:nvSpPr>
        <p:spPr>
          <a:xfrm rot="0">
            <a:off x="3038207" y="6863814"/>
            <a:ext cx="12167203" cy="2182495"/>
          </a:xfrm>
          <a:prstGeom prst="rect">
            <a:avLst/>
          </a:prstGeom>
        </p:spPr>
        <p:txBody>
          <a:bodyPr anchor="t" rtlCol="false" tIns="0" lIns="0" bIns="0" rIns="0">
            <a:spAutoFit/>
          </a:bodyPr>
          <a:lstStyle/>
          <a:p>
            <a:pPr algn="just" marL="604519" indent="-302260" lvl="1">
              <a:lnSpc>
                <a:spcPts val="3499"/>
              </a:lnSpc>
              <a:buFont typeface="Arial"/>
              <a:buChar char="•"/>
            </a:pPr>
            <a:r>
              <a:rPr lang="en-US" b="true" sz="2799">
                <a:solidFill>
                  <a:srgbClr val="2239CA"/>
                </a:solidFill>
                <a:latin typeface="Pattanakarn SemiCondensed Bold"/>
                <a:ea typeface="Pattanakarn SemiCondensed Bold"/>
                <a:cs typeface="Pattanakarn SemiCondensed Bold"/>
                <a:sym typeface="Pattanakarn SemiCondensed Bold"/>
              </a:rPr>
              <a:t>Định hướng phát triển:</a:t>
            </a:r>
            <a:r>
              <a:rPr lang="en-US" sz="2799">
                <a:solidFill>
                  <a:srgbClr val="2239CA"/>
                </a:solidFill>
                <a:latin typeface="Pattanakarn SemiCondensed"/>
                <a:ea typeface="Pattanakarn SemiCondensed"/>
                <a:cs typeface="Pattanakarn SemiCondensed"/>
                <a:sym typeface="Pattanakarn SemiCondensed"/>
              </a:rPr>
              <a:t> nâng cấp cơ sở dữ liệu sang PostgreSQL/MySQL để hỗ trợ nhiều người dùng, cải thiện phân quyền và bảo mật, nâng UI/UX với front-end hiện đại, tích hợp báo cáo Power BI tự động và bổ sung các tính năng gợi ý học tập, cảnh báo và thông báo tự động.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7744" r="0" b="-57744"/>
            </a:stretch>
          </a:blipFill>
        </p:spPr>
      </p:sp>
      <p:sp>
        <p:nvSpPr>
          <p:cNvPr name="Freeform 3" id="3"/>
          <p:cNvSpPr/>
          <p:nvPr/>
        </p:nvSpPr>
        <p:spPr>
          <a:xfrm flipH="false" flipV="false" rot="0">
            <a:off x="0" y="0"/>
            <a:ext cx="18441533" cy="3941878"/>
          </a:xfrm>
          <a:custGeom>
            <a:avLst/>
            <a:gdLst/>
            <a:ahLst/>
            <a:cxnLst/>
            <a:rect r="r" b="b" t="t" l="l"/>
            <a:pathLst>
              <a:path h="3941878" w="18441533">
                <a:moveTo>
                  <a:pt x="0" y="0"/>
                </a:moveTo>
                <a:lnTo>
                  <a:pt x="18441533" y="0"/>
                </a:lnTo>
                <a:lnTo>
                  <a:pt x="18441533" y="3941878"/>
                </a:lnTo>
                <a:lnTo>
                  <a:pt x="0" y="3941878"/>
                </a:lnTo>
                <a:lnTo>
                  <a:pt x="0" y="0"/>
                </a:lnTo>
                <a:close/>
              </a:path>
            </a:pathLst>
          </a:custGeom>
          <a:blipFill>
            <a:blip r:embed="rId3"/>
            <a:stretch>
              <a:fillRect l="0" t="0" r="0" b="0"/>
            </a:stretch>
          </a:blipFill>
        </p:spPr>
      </p:sp>
      <p:sp>
        <p:nvSpPr>
          <p:cNvPr name="Freeform 4" id="4"/>
          <p:cNvSpPr/>
          <p:nvPr/>
        </p:nvSpPr>
        <p:spPr>
          <a:xfrm flipH="false" flipV="false" rot="0">
            <a:off x="-407452" y="3370456"/>
            <a:ext cx="4104513" cy="8229600"/>
          </a:xfrm>
          <a:custGeom>
            <a:avLst/>
            <a:gdLst/>
            <a:ahLst/>
            <a:cxnLst/>
            <a:rect r="r" b="b" t="t" l="l"/>
            <a:pathLst>
              <a:path h="8229600" w="4104513">
                <a:moveTo>
                  <a:pt x="0" y="0"/>
                </a:moveTo>
                <a:lnTo>
                  <a:pt x="4104513" y="0"/>
                </a:lnTo>
                <a:lnTo>
                  <a:pt x="410451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3771575" y="3370456"/>
            <a:ext cx="4906899" cy="8229600"/>
          </a:xfrm>
          <a:custGeom>
            <a:avLst/>
            <a:gdLst/>
            <a:ahLst/>
            <a:cxnLst/>
            <a:rect r="r" b="b" t="t" l="l"/>
            <a:pathLst>
              <a:path h="8229600" w="4906899">
                <a:moveTo>
                  <a:pt x="0" y="0"/>
                </a:moveTo>
                <a:lnTo>
                  <a:pt x="4906899" y="0"/>
                </a:lnTo>
                <a:lnTo>
                  <a:pt x="490689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2510089" y="4651034"/>
            <a:ext cx="13267822" cy="6949022"/>
          </a:xfrm>
          <a:custGeom>
            <a:avLst/>
            <a:gdLst/>
            <a:ahLst/>
            <a:cxnLst/>
            <a:rect r="r" b="b" t="t" l="l"/>
            <a:pathLst>
              <a:path h="6949022" w="13267822">
                <a:moveTo>
                  <a:pt x="0" y="0"/>
                </a:moveTo>
                <a:lnTo>
                  <a:pt x="13267822" y="0"/>
                </a:lnTo>
                <a:lnTo>
                  <a:pt x="13267822" y="6949022"/>
                </a:lnTo>
                <a:lnTo>
                  <a:pt x="0" y="6949022"/>
                </a:lnTo>
                <a:lnTo>
                  <a:pt x="0" y="0"/>
                </a:lnTo>
                <a:close/>
              </a:path>
            </a:pathLst>
          </a:custGeom>
          <a:blipFill>
            <a:blip r:embed="rId6"/>
            <a:stretch>
              <a:fillRect l="0" t="0" r="0" b="0"/>
            </a:stretch>
          </a:blipFill>
        </p:spPr>
      </p:sp>
      <p:sp>
        <p:nvSpPr>
          <p:cNvPr name="Freeform 7" id="7"/>
          <p:cNvSpPr/>
          <p:nvPr/>
        </p:nvSpPr>
        <p:spPr>
          <a:xfrm flipH="false" flipV="false" rot="0">
            <a:off x="3093505" y="1028700"/>
            <a:ext cx="4153691" cy="2824828"/>
          </a:xfrm>
          <a:custGeom>
            <a:avLst/>
            <a:gdLst/>
            <a:ahLst/>
            <a:cxnLst/>
            <a:rect r="r" b="b" t="t" l="l"/>
            <a:pathLst>
              <a:path h="2824828" w="4153691">
                <a:moveTo>
                  <a:pt x="0" y="0"/>
                </a:moveTo>
                <a:lnTo>
                  <a:pt x="4153692" y="0"/>
                </a:lnTo>
                <a:lnTo>
                  <a:pt x="4153692" y="2824828"/>
                </a:lnTo>
                <a:lnTo>
                  <a:pt x="0" y="2824828"/>
                </a:lnTo>
                <a:lnTo>
                  <a:pt x="0" y="0"/>
                </a:lnTo>
                <a:close/>
              </a:path>
            </a:pathLst>
          </a:custGeom>
          <a:blipFill>
            <a:blip r:embed="rId7"/>
            <a:stretch>
              <a:fillRect l="0" t="0" r="0" b="0"/>
            </a:stretch>
          </a:blipFill>
        </p:spPr>
      </p:sp>
      <p:sp>
        <p:nvSpPr>
          <p:cNvPr name="Freeform 8" id="8"/>
          <p:cNvSpPr/>
          <p:nvPr/>
        </p:nvSpPr>
        <p:spPr>
          <a:xfrm flipH="false" flipV="false" rot="0">
            <a:off x="12455114" y="1068586"/>
            <a:ext cx="2750296" cy="1755023"/>
          </a:xfrm>
          <a:custGeom>
            <a:avLst/>
            <a:gdLst/>
            <a:ahLst/>
            <a:cxnLst/>
            <a:rect r="r" b="b" t="t" l="l"/>
            <a:pathLst>
              <a:path h="1755023" w="2750296">
                <a:moveTo>
                  <a:pt x="0" y="0"/>
                </a:moveTo>
                <a:lnTo>
                  <a:pt x="2750296" y="0"/>
                </a:lnTo>
                <a:lnTo>
                  <a:pt x="2750296" y="1755023"/>
                </a:lnTo>
                <a:lnTo>
                  <a:pt x="0" y="1755023"/>
                </a:lnTo>
                <a:lnTo>
                  <a:pt x="0" y="0"/>
                </a:lnTo>
                <a:close/>
              </a:path>
            </a:pathLst>
          </a:custGeom>
          <a:blipFill>
            <a:blip r:embed="rId8"/>
            <a:stretch>
              <a:fillRect l="0" t="0" r="0" b="0"/>
            </a:stretch>
          </a:blipFill>
        </p:spPr>
      </p:sp>
      <p:sp>
        <p:nvSpPr>
          <p:cNvPr name="Freeform 9" id="9"/>
          <p:cNvSpPr/>
          <p:nvPr/>
        </p:nvSpPr>
        <p:spPr>
          <a:xfrm flipH="false" flipV="false" rot="0">
            <a:off x="3697061" y="4651034"/>
            <a:ext cx="10904897" cy="4798154"/>
          </a:xfrm>
          <a:custGeom>
            <a:avLst/>
            <a:gdLst/>
            <a:ahLst/>
            <a:cxnLst/>
            <a:rect r="r" b="b" t="t" l="l"/>
            <a:pathLst>
              <a:path h="4798154" w="10904897">
                <a:moveTo>
                  <a:pt x="0" y="0"/>
                </a:moveTo>
                <a:lnTo>
                  <a:pt x="10904897" y="0"/>
                </a:lnTo>
                <a:lnTo>
                  <a:pt x="10904897" y="4798155"/>
                </a:lnTo>
                <a:lnTo>
                  <a:pt x="0" y="4798155"/>
                </a:lnTo>
                <a:lnTo>
                  <a:pt x="0" y="0"/>
                </a:lnTo>
                <a:close/>
              </a:path>
            </a:pathLst>
          </a:custGeom>
          <a:blipFill>
            <a:blip r:embed="rId9"/>
            <a:stretch>
              <a:fillRect l="0" t="0" r="0" b="0"/>
            </a:stretch>
          </a:blipFill>
        </p:spPr>
      </p:sp>
      <p:sp>
        <p:nvSpPr>
          <p:cNvPr name="Freeform 10" id="10"/>
          <p:cNvSpPr/>
          <p:nvPr/>
        </p:nvSpPr>
        <p:spPr>
          <a:xfrm flipH="false" flipV="false" rot="0">
            <a:off x="6373775" y="1946098"/>
            <a:ext cx="5551470" cy="3622334"/>
          </a:xfrm>
          <a:custGeom>
            <a:avLst/>
            <a:gdLst/>
            <a:ahLst/>
            <a:cxnLst/>
            <a:rect r="r" b="b" t="t" l="l"/>
            <a:pathLst>
              <a:path h="3622334" w="5551470">
                <a:moveTo>
                  <a:pt x="0" y="0"/>
                </a:moveTo>
                <a:lnTo>
                  <a:pt x="5551470" y="0"/>
                </a:lnTo>
                <a:lnTo>
                  <a:pt x="5551470" y="3622334"/>
                </a:lnTo>
                <a:lnTo>
                  <a:pt x="0" y="3622334"/>
                </a:lnTo>
                <a:lnTo>
                  <a:pt x="0" y="0"/>
                </a:lnTo>
                <a:close/>
              </a:path>
            </a:pathLst>
          </a:custGeom>
          <a:blipFill>
            <a:blip r:embed="rId10"/>
            <a:stretch>
              <a:fillRect l="0" t="0" r="0" b="0"/>
            </a:stretch>
          </a:blipFill>
        </p:spPr>
      </p:sp>
      <p:sp>
        <p:nvSpPr>
          <p:cNvPr name="TextBox 11" id="11"/>
          <p:cNvSpPr txBox="true"/>
          <p:nvPr/>
        </p:nvSpPr>
        <p:spPr>
          <a:xfrm rot="0">
            <a:off x="3093505" y="4548465"/>
            <a:ext cx="11676588" cy="2936791"/>
          </a:xfrm>
          <a:prstGeom prst="rect">
            <a:avLst/>
          </a:prstGeom>
        </p:spPr>
        <p:txBody>
          <a:bodyPr anchor="t" rtlCol="false" tIns="0" lIns="0" bIns="0" rIns="0">
            <a:spAutoFit/>
          </a:bodyPr>
          <a:lstStyle/>
          <a:p>
            <a:pPr algn="ctr">
              <a:lnSpc>
                <a:spcPts val="16235"/>
              </a:lnSpc>
            </a:pPr>
            <a:r>
              <a:rPr lang="en-US" sz="16235">
                <a:solidFill>
                  <a:srgbClr val="FFFFFF"/>
                </a:solidFill>
                <a:latin typeface="Archive"/>
                <a:ea typeface="Archive"/>
                <a:cs typeface="Archive"/>
                <a:sym typeface="Archive"/>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7744" r="0" b="-57744"/>
            </a:stretch>
          </a:blipFill>
        </p:spPr>
      </p:sp>
      <p:sp>
        <p:nvSpPr>
          <p:cNvPr name="Freeform 3" id="3"/>
          <p:cNvSpPr/>
          <p:nvPr/>
        </p:nvSpPr>
        <p:spPr>
          <a:xfrm flipH="false" flipV="false" rot="0">
            <a:off x="0" y="0"/>
            <a:ext cx="18441533" cy="3941878"/>
          </a:xfrm>
          <a:custGeom>
            <a:avLst/>
            <a:gdLst/>
            <a:ahLst/>
            <a:cxnLst/>
            <a:rect r="r" b="b" t="t" l="l"/>
            <a:pathLst>
              <a:path h="3941878" w="18441533">
                <a:moveTo>
                  <a:pt x="0" y="0"/>
                </a:moveTo>
                <a:lnTo>
                  <a:pt x="18441533" y="0"/>
                </a:lnTo>
                <a:lnTo>
                  <a:pt x="18441533" y="3941878"/>
                </a:lnTo>
                <a:lnTo>
                  <a:pt x="0" y="3941878"/>
                </a:lnTo>
                <a:lnTo>
                  <a:pt x="0" y="0"/>
                </a:lnTo>
                <a:close/>
              </a:path>
            </a:pathLst>
          </a:custGeom>
          <a:blipFill>
            <a:blip r:embed="rId3"/>
            <a:stretch>
              <a:fillRect l="0" t="0" r="0" b="0"/>
            </a:stretch>
          </a:blipFill>
        </p:spPr>
      </p:sp>
      <p:sp>
        <p:nvSpPr>
          <p:cNvPr name="Freeform 4" id="4"/>
          <p:cNvSpPr/>
          <p:nvPr/>
        </p:nvSpPr>
        <p:spPr>
          <a:xfrm flipH="false" flipV="false" rot="0">
            <a:off x="-407452" y="3370456"/>
            <a:ext cx="4104513" cy="8229600"/>
          </a:xfrm>
          <a:custGeom>
            <a:avLst/>
            <a:gdLst/>
            <a:ahLst/>
            <a:cxnLst/>
            <a:rect r="r" b="b" t="t" l="l"/>
            <a:pathLst>
              <a:path h="8229600" w="4104513">
                <a:moveTo>
                  <a:pt x="0" y="0"/>
                </a:moveTo>
                <a:lnTo>
                  <a:pt x="4104513" y="0"/>
                </a:lnTo>
                <a:lnTo>
                  <a:pt x="410451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3771575" y="3370456"/>
            <a:ext cx="4906899" cy="8229600"/>
          </a:xfrm>
          <a:custGeom>
            <a:avLst/>
            <a:gdLst/>
            <a:ahLst/>
            <a:cxnLst/>
            <a:rect r="r" b="b" t="t" l="l"/>
            <a:pathLst>
              <a:path h="8229600" w="4906899">
                <a:moveTo>
                  <a:pt x="0" y="0"/>
                </a:moveTo>
                <a:lnTo>
                  <a:pt x="4906899" y="0"/>
                </a:lnTo>
                <a:lnTo>
                  <a:pt x="490689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2510089" y="4651034"/>
            <a:ext cx="13267822" cy="6949022"/>
          </a:xfrm>
          <a:custGeom>
            <a:avLst/>
            <a:gdLst/>
            <a:ahLst/>
            <a:cxnLst/>
            <a:rect r="r" b="b" t="t" l="l"/>
            <a:pathLst>
              <a:path h="6949022" w="13267822">
                <a:moveTo>
                  <a:pt x="0" y="0"/>
                </a:moveTo>
                <a:lnTo>
                  <a:pt x="13267822" y="0"/>
                </a:lnTo>
                <a:lnTo>
                  <a:pt x="13267822" y="6949022"/>
                </a:lnTo>
                <a:lnTo>
                  <a:pt x="0" y="6949022"/>
                </a:lnTo>
                <a:lnTo>
                  <a:pt x="0" y="0"/>
                </a:lnTo>
                <a:close/>
              </a:path>
            </a:pathLst>
          </a:custGeom>
          <a:blipFill>
            <a:blip r:embed="rId6"/>
            <a:stretch>
              <a:fillRect l="0" t="0" r="0" b="0"/>
            </a:stretch>
          </a:blipFill>
        </p:spPr>
      </p:sp>
      <p:sp>
        <p:nvSpPr>
          <p:cNvPr name="Freeform 7" id="7"/>
          <p:cNvSpPr/>
          <p:nvPr/>
        </p:nvSpPr>
        <p:spPr>
          <a:xfrm flipH="false" flipV="false" rot="0">
            <a:off x="217169" y="1826206"/>
            <a:ext cx="4153691" cy="2824828"/>
          </a:xfrm>
          <a:custGeom>
            <a:avLst/>
            <a:gdLst/>
            <a:ahLst/>
            <a:cxnLst/>
            <a:rect r="r" b="b" t="t" l="l"/>
            <a:pathLst>
              <a:path h="2824828" w="4153691">
                <a:moveTo>
                  <a:pt x="0" y="0"/>
                </a:moveTo>
                <a:lnTo>
                  <a:pt x="4153691" y="0"/>
                </a:lnTo>
                <a:lnTo>
                  <a:pt x="4153691" y="2824828"/>
                </a:lnTo>
                <a:lnTo>
                  <a:pt x="0" y="2824828"/>
                </a:lnTo>
                <a:lnTo>
                  <a:pt x="0" y="0"/>
                </a:lnTo>
                <a:close/>
              </a:path>
            </a:pathLst>
          </a:custGeom>
          <a:blipFill>
            <a:blip r:embed="rId7"/>
            <a:stretch>
              <a:fillRect l="0" t="0" r="0" b="0"/>
            </a:stretch>
          </a:blipFill>
        </p:spPr>
      </p:sp>
      <p:sp>
        <p:nvSpPr>
          <p:cNvPr name="Freeform 8" id="8"/>
          <p:cNvSpPr/>
          <p:nvPr/>
        </p:nvSpPr>
        <p:spPr>
          <a:xfrm flipH="false" flipV="false" rot="0">
            <a:off x="12455114" y="1068586"/>
            <a:ext cx="2750296" cy="1755023"/>
          </a:xfrm>
          <a:custGeom>
            <a:avLst/>
            <a:gdLst/>
            <a:ahLst/>
            <a:cxnLst/>
            <a:rect r="r" b="b" t="t" l="l"/>
            <a:pathLst>
              <a:path h="1755023" w="2750296">
                <a:moveTo>
                  <a:pt x="0" y="0"/>
                </a:moveTo>
                <a:lnTo>
                  <a:pt x="2750296" y="0"/>
                </a:lnTo>
                <a:lnTo>
                  <a:pt x="2750296" y="1755023"/>
                </a:lnTo>
                <a:lnTo>
                  <a:pt x="0" y="1755023"/>
                </a:lnTo>
                <a:lnTo>
                  <a:pt x="0" y="0"/>
                </a:lnTo>
                <a:close/>
              </a:path>
            </a:pathLst>
          </a:custGeom>
          <a:blipFill>
            <a:blip r:embed="rId8"/>
            <a:stretch>
              <a:fillRect l="0" t="0" r="0" b="0"/>
            </a:stretch>
          </a:blipFill>
        </p:spPr>
      </p:sp>
      <p:sp>
        <p:nvSpPr>
          <p:cNvPr name="Freeform 9" id="9"/>
          <p:cNvSpPr/>
          <p:nvPr/>
        </p:nvSpPr>
        <p:spPr>
          <a:xfrm flipH="false" flipV="false" rot="0">
            <a:off x="3697061" y="4651034"/>
            <a:ext cx="10904897" cy="4798154"/>
          </a:xfrm>
          <a:custGeom>
            <a:avLst/>
            <a:gdLst/>
            <a:ahLst/>
            <a:cxnLst/>
            <a:rect r="r" b="b" t="t" l="l"/>
            <a:pathLst>
              <a:path h="4798154" w="10904897">
                <a:moveTo>
                  <a:pt x="0" y="0"/>
                </a:moveTo>
                <a:lnTo>
                  <a:pt x="10904897" y="0"/>
                </a:lnTo>
                <a:lnTo>
                  <a:pt x="10904897" y="4798155"/>
                </a:lnTo>
                <a:lnTo>
                  <a:pt x="0" y="4798155"/>
                </a:lnTo>
                <a:lnTo>
                  <a:pt x="0" y="0"/>
                </a:lnTo>
                <a:close/>
              </a:path>
            </a:pathLst>
          </a:custGeom>
          <a:blipFill>
            <a:blip r:embed="rId9"/>
            <a:stretch>
              <a:fillRect l="0" t="0" r="0" b="0"/>
            </a:stretch>
          </a:blipFill>
        </p:spPr>
      </p:sp>
      <p:sp>
        <p:nvSpPr>
          <p:cNvPr name="Freeform 10" id="10"/>
          <p:cNvSpPr/>
          <p:nvPr/>
        </p:nvSpPr>
        <p:spPr>
          <a:xfrm flipH="false" flipV="false" rot="0">
            <a:off x="7142525" y="0"/>
            <a:ext cx="3102247" cy="2024216"/>
          </a:xfrm>
          <a:custGeom>
            <a:avLst/>
            <a:gdLst/>
            <a:ahLst/>
            <a:cxnLst/>
            <a:rect r="r" b="b" t="t" l="l"/>
            <a:pathLst>
              <a:path h="2024216" w="3102247">
                <a:moveTo>
                  <a:pt x="0" y="0"/>
                </a:moveTo>
                <a:lnTo>
                  <a:pt x="3102247" y="0"/>
                </a:lnTo>
                <a:lnTo>
                  <a:pt x="3102247" y="2024216"/>
                </a:lnTo>
                <a:lnTo>
                  <a:pt x="0" y="2024216"/>
                </a:lnTo>
                <a:lnTo>
                  <a:pt x="0" y="0"/>
                </a:lnTo>
                <a:close/>
              </a:path>
            </a:pathLst>
          </a:custGeom>
          <a:blipFill>
            <a:blip r:embed="rId10"/>
            <a:stretch>
              <a:fillRect l="0" t="0" r="0" b="0"/>
            </a:stretch>
          </a:blipFill>
        </p:spPr>
      </p:sp>
      <p:sp>
        <p:nvSpPr>
          <p:cNvPr name="TextBox 11" id="11"/>
          <p:cNvSpPr txBox="true"/>
          <p:nvPr/>
        </p:nvSpPr>
        <p:spPr>
          <a:xfrm rot="0">
            <a:off x="5576291" y="2382371"/>
            <a:ext cx="6989854" cy="1483995"/>
          </a:xfrm>
          <a:prstGeom prst="rect">
            <a:avLst/>
          </a:prstGeom>
        </p:spPr>
        <p:txBody>
          <a:bodyPr anchor="t" rtlCol="false" tIns="0" lIns="0" bIns="0" rIns="0">
            <a:spAutoFit/>
          </a:bodyPr>
          <a:lstStyle/>
          <a:p>
            <a:pPr algn="ctr">
              <a:lnSpc>
                <a:spcPts val="12180"/>
              </a:lnSpc>
              <a:spcBef>
                <a:spcPct val="0"/>
              </a:spcBef>
            </a:pPr>
            <a:r>
              <a:rPr lang="en-US" sz="8700">
                <a:solidFill>
                  <a:srgbClr val="FFFFFF"/>
                </a:solidFill>
                <a:latin typeface="Archive"/>
                <a:ea typeface="Archive"/>
                <a:cs typeface="Archive"/>
                <a:sym typeface="Archive"/>
              </a:rPr>
              <a:t>Thành viên</a:t>
            </a:r>
          </a:p>
        </p:txBody>
      </p:sp>
      <p:grpSp>
        <p:nvGrpSpPr>
          <p:cNvPr name="Group 12" id="12"/>
          <p:cNvGrpSpPr/>
          <p:nvPr/>
        </p:nvGrpSpPr>
        <p:grpSpPr>
          <a:xfrm rot="0">
            <a:off x="2988351" y="6137138"/>
            <a:ext cx="4811167" cy="1011218"/>
            <a:chOff x="0" y="0"/>
            <a:chExt cx="1267139" cy="266329"/>
          </a:xfrm>
        </p:grpSpPr>
        <p:sp>
          <p:nvSpPr>
            <p:cNvPr name="Freeform 13" id="13"/>
            <p:cNvSpPr/>
            <p:nvPr/>
          </p:nvSpPr>
          <p:spPr>
            <a:xfrm flipH="false" flipV="false" rot="0">
              <a:off x="0" y="0"/>
              <a:ext cx="1267139" cy="266329"/>
            </a:xfrm>
            <a:custGeom>
              <a:avLst/>
              <a:gdLst/>
              <a:ahLst/>
              <a:cxnLst/>
              <a:rect r="r" b="b" t="t" l="l"/>
              <a:pathLst>
                <a:path h="266329" w="1267139">
                  <a:moveTo>
                    <a:pt x="33792" y="0"/>
                  </a:moveTo>
                  <a:lnTo>
                    <a:pt x="1233346" y="0"/>
                  </a:lnTo>
                  <a:cubicBezTo>
                    <a:pt x="1252009" y="0"/>
                    <a:pt x="1267139" y="15129"/>
                    <a:pt x="1267139" y="33792"/>
                  </a:cubicBezTo>
                  <a:lnTo>
                    <a:pt x="1267139" y="232537"/>
                  </a:lnTo>
                  <a:cubicBezTo>
                    <a:pt x="1267139" y="251200"/>
                    <a:pt x="1252009" y="266329"/>
                    <a:pt x="1233346" y="266329"/>
                  </a:cubicBezTo>
                  <a:lnTo>
                    <a:pt x="33792" y="266329"/>
                  </a:lnTo>
                  <a:cubicBezTo>
                    <a:pt x="15129" y="266329"/>
                    <a:pt x="0" y="251200"/>
                    <a:pt x="0" y="232537"/>
                  </a:cubicBezTo>
                  <a:lnTo>
                    <a:pt x="0" y="33792"/>
                  </a:lnTo>
                  <a:cubicBezTo>
                    <a:pt x="0" y="15129"/>
                    <a:pt x="15129" y="0"/>
                    <a:pt x="33792" y="0"/>
                  </a:cubicBezTo>
                  <a:close/>
                </a:path>
              </a:pathLst>
            </a:custGeom>
            <a:solidFill>
              <a:srgbClr val="FFFFFF"/>
            </a:solidFill>
            <a:ln cap="rnd">
              <a:noFill/>
              <a:prstDash val="solid"/>
              <a:round/>
            </a:ln>
          </p:spPr>
        </p:sp>
        <p:sp>
          <p:nvSpPr>
            <p:cNvPr name="TextBox 14" id="14"/>
            <p:cNvSpPr txBox="true"/>
            <p:nvPr/>
          </p:nvSpPr>
          <p:spPr>
            <a:xfrm>
              <a:off x="0" y="-38100"/>
              <a:ext cx="1267139" cy="304429"/>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2988351" y="4637891"/>
            <a:ext cx="4811167" cy="1011218"/>
            <a:chOff x="0" y="0"/>
            <a:chExt cx="1267139" cy="266329"/>
          </a:xfrm>
        </p:grpSpPr>
        <p:sp>
          <p:nvSpPr>
            <p:cNvPr name="Freeform 16" id="16"/>
            <p:cNvSpPr/>
            <p:nvPr/>
          </p:nvSpPr>
          <p:spPr>
            <a:xfrm flipH="false" flipV="false" rot="0">
              <a:off x="0" y="0"/>
              <a:ext cx="1267139" cy="266329"/>
            </a:xfrm>
            <a:custGeom>
              <a:avLst/>
              <a:gdLst/>
              <a:ahLst/>
              <a:cxnLst/>
              <a:rect r="r" b="b" t="t" l="l"/>
              <a:pathLst>
                <a:path h="266329" w="1267139">
                  <a:moveTo>
                    <a:pt x="33792" y="0"/>
                  </a:moveTo>
                  <a:lnTo>
                    <a:pt x="1233346" y="0"/>
                  </a:lnTo>
                  <a:cubicBezTo>
                    <a:pt x="1252009" y="0"/>
                    <a:pt x="1267139" y="15129"/>
                    <a:pt x="1267139" y="33792"/>
                  </a:cubicBezTo>
                  <a:lnTo>
                    <a:pt x="1267139" y="232537"/>
                  </a:lnTo>
                  <a:cubicBezTo>
                    <a:pt x="1267139" y="251200"/>
                    <a:pt x="1252009" y="266329"/>
                    <a:pt x="1233346" y="266329"/>
                  </a:cubicBezTo>
                  <a:lnTo>
                    <a:pt x="33792" y="266329"/>
                  </a:lnTo>
                  <a:cubicBezTo>
                    <a:pt x="15129" y="266329"/>
                    <a:pt x="0" y="251200"/>
                    <a:pt x="0" y="232537"/>
                  </a:cubicBezTo>
                  <a:lnTo>
                    <a:pt x="0" y="33792"/>
                  </a:lnTo>
                  <a:cubicBezTo>
                    <a:pt x="0" y="15129"/>
                    <a:pt x="15129" y="0"/>
                    <a:pt x="33792" y="0"/>
                  </a:cubicBezTo>
                  <a:close/>
                </a:path>
              </a:pathLst>
            </a:custGeom>
            <a:solidFill>
              <a:srgbClr val="FFFFFF"/>
            </a:solidFill>
            <a:ln cap="rnd">
              <a:noFill/>
              <a:prstDash val="solid"/>
              <a:round/>
            </a:ln>
          </p:spPr>
        </p:sp>
        <p:sp>
          <p:nvSpPr>
            <p:cNvPr name="TextBox 17" id="17"/>
            <p:cNvSpPr txBox="true"/>
            <p:nvPr/>
          </p:nvSpPr>
          <p:spPr>
            <a:xfrm>
              <a:off x="0" y="-38100"/>
              <a:ext cx="1267139" cy="304429"/>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0653065" y="6137138"/>
            <a:ext cx="4811167" cy="1011218"/>
            <a:chOff x="0" y="0"/>
            <a:chExt cx="1267139" cy="266329"/>
          </a:xfrm>
        </p:grpSpPr>
        <p:sp>
          <p:nvSpPr>
            <p:cNvPr name="Freeform 19" id="19"/>
            <p:cNvSpPr/>
            <p:nvPr/>
          </p:nvSpPr>
          <p:spPr>
            <a:xfrm flipH="false" flipV="false" rot="0">
              <a:off x="0" y="0"/>
              <a:ext cx="1267139" cy="266329"/>
            </a:xfrm>
            <a:custGeom>
              <a:avLst/>
              <a:gdLst/>
              <a:ahLst/>
              <a:cxnLst/>
              <a:rect r="r" b="b" t="t" l="l"/>
              <a:pathLst>
                <a:path h="266329" w="1267139">
                  <a:moveTo>
                    <a:pt x="33792" y="0"/>
                  </a:moveTo>
                  <a:lnTo>
                    <a:pt x="1233346" y="0"/>
                  </a:lnTo>
                  <a:cubicBezTo>
                    <a:pt x="1252009" y="0"/>
                    <a:pt x="1267139" y="15129"/>
                    <a:pt x="1267139" y="33792"/>
                  </a:cubicBezTo>
                  <a:lnTo>
                    <a:pt x="1267139" y="232537"/>
                  </a:lnTo>
                  <a:cubicBezTo>
                    <a:pt x="1267139" y="251200"/>
                    <a:pt x="1252009" y="266329"/>
                    <a:pt x="1233346" y="266329"/>
                  </a:cubicBezTo>
                  <a:lnTo>
                    <a:pt x="33792" y="266329"/>
                  </a:lnTo>
                  <a:cubicBezTo>
                    <a:pt x="15129" y="266329"/>
                    <a:pt x="0" y="251200"/>
                    <a:pt x="0" y="232537"/>
                  </a:cubicBezTo>
                  <a:lnTo>
                    <a:pt x="0" y="33792"/>
                  </a:lnTo>
                  <a:cubicBezTo>
                    <a:pt x="0" y="15129"/>
                    <a:pt x="15129" y="0"/>
                    <a:pt x="33792" y="0"/>
                  </a:cubicBezTo>
                  <a:close/>
                </a:path>
              </a:pathLst>
            </a:custGeom>
            <a:solidFill>
              <a:srgbClr val="FFFFFF"/>
            </a:solidFill>
            <a:ln cap="rnd">
              <a:noFill/>
              <a:prstDash val="solid"/>
              <a:round/>
            </a:ln>
          </p:spPr>
        </p:sp>
        <p:sp>
          <p:nvSpPr>
            <p:cNvPr name="TextBox 20" id="20"/>
            <p:cNvSpPr txBox="true"/>
            <p:nvPr/>
          </p:nvSpPr>
          <p:spPr>
            <a:xfrm>
              <a:off x="0" y="-38100"/>
              <a:ext cx="1267139" cy="304429"/>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0653065" y="4637891"/>
            <a:ext cx="4811167" cy="1011218"/>
            <a:chOff x="0" y="0"/>
            <a:chExt cx="1267139" cy="266329"/>
          </a:xfrm>
        </p:grpSpPr>
        <p:sp>
          <p:nvSpPr>
            <p:cNvPr name="Freeform 22" id="22"/>
            <p:cNvSpPr/>
            <p:nvPr/>
          </p:nvSpPr>
          <p:spPr>
            <a:xfrm flipH="false" flipV="false" rot="0">
              <a:off x="0" y="0"/>
              <a:ext cx="1267139" cy="266329"/>
            </a:xfrm>
            <a:custGeom>
              <a:avLst/>
              <a:gdLst/>
              <a:ahLst/>
              <a:cxnLst/>
              <a:rect r="r" b="b" t="t" l="l"/>
              <a:pathLst>
                <a:path h="266329" w="1267139">
                  <a:moveTo>
                    <a:pt x="33792" y="0"/>
                  </a:moveTo>
                  <a:lnTo>
                    <a:pt x="1233346" y="0"/>
                  </a:lnTo>
                  <a:cubicBezTo>
                    <a:pt x="1252009" y="0"/>
                    <a:pt x="1267139" y="15129"/>
                    <a:pt x="1267139" y="33792"/>
                  </a:cubicBezTo>
                  <a:lnTo>
                    <a:pt x="1267139" y="232537"/>
                  </a:lnTo>
                  <a:cubicBezTo>
                    <a:pt x="1267139" y="251200"/>
                    <a:pt x="1252009" y="266329"/>
                    <a:pt x="1233346" y="266329"/>
                  </a:cubicBezTo>
                  <a:lnTo>
                    <a:pt x="33792" y="266329"/>
                  </a:lnTo>
                  <a:cubicBezTo>
                    <a:pt x="15129" y="266329"/>
                    <a:pt x="0" y="251200"/>
                    <a:pt x="0" y="232537"/>
                  </a:cubicBezTo>
                  <a:lnTo>
                    <a:pt x="0" y="33792"/>
                  </a:lnTo>
                  <a:cubicBezTo>
                    <a:pt x="0" y="15129"/>
                    <a:pt x="15129" y="0"/>
                    <a:pt x="33792" y="0"/>
                  </a:cubicBezTo>
                  <a:close/>
                </a:path>
              </a:pathLst>
            </a:custGeom>
            <a:solidFill>
              <a:srgbClr val="FFFFFF"/>
            </a:solidFill>
            <a:ln cap="rnd">
              <a:noFill/>
              <a:prstDash val="solid"/>
              <a:round/>
            </a:ln>
          </p:spPr>
        </p:sp>
        <p:sp>
          <p:nvSpPr>
            <p:cNvPr name="TextBox 23" id="23"/>
            <p:cNvSpPr txBox="true"/>
            <p:nvPr/>
          </p:nvSpPr>
          <p:spPr>
            <a:xfrm>
              <a:off x="0" y="-38100"/>
              <a:ext cx="1267139" cy="304429"/>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3297798" y="4843887"/>
            <a:ext cx="4154174" cy="521335"/>
          </a:xfrm>
          <a:prstGeom prst="rect">
            <a:avLst/>
          </a:prstGeom>
        </p:spPr>
        <p:txBody>
          <a:bodyPr anchor="t" rtlCol="false" tIns="0" lIns="0" bIns="0" rIns="0">
            <a:spAutoFit/>
          </a:bodyPr>
          <a:lstStyle/>
          <a:p>
            <a:pPr algn="ctr">
              <a:lnSpc>
                <a:spcPts val="4249"/>
              </a:lnSpc>
            </a:pPr>
            <a:r>
              <a:rPr lang="en-US" sz="3399" b="true">
                <a:solidFill>
                  <a:srgbClr val="2239CA"/>
                </a:solidFill>
                <a:latin typeface="Pattanakarn SemiCondensed Bold"/>
                <a:ea typeface="Pattanakarn SemiCondensed Bold"/>
                <a:cs typeface="Pattanakarn SemiCondensed Bold"/>
                <a:sym typeface="Pattanakarn SemiCondensed Bold"/>
              </a:rPr>
              <a:t>Nguyễn Tuấn Minh</a:t>
            </a:r>
          </a:p>
        </p:txBody>
      </p:sp>
      <p:sp>
        <p:nvSpPr>
          <p:cNvPr name="TextBox 25" id="25"/>
          <p:cNvSpPr txBox="true"/>
          <p:nvPr/>
        </p:nvSpPr>
        <p:spPr>
          <a:xfrm rot="0">
            <a:off x="3378983" y="6376190"/>
            <a:ext cx="3991803" cy="521335"/>
          </a:xfrm>
          <a:prstGeom prst="rect">
            <a:avLst/>
          </a:prstGeom>
        </p:spPr>
        <p:txBody>
          <a:bodyPr anchor="t" rtlCol="false" tIns="0" lIns="0" bIns="0" rIns="0">
            <a:spAutoFit/>
          </a:bodyPr>
          <a:lstStyle/>
          <a:p>
            <a:pPr algn="ctr">
              <a:lnSpc>
                <a:spcPts val="4249"/>
              </a:lnSpc>
            </a:pPr>
            <a:r>
              <a:rPr lang="en-US" sz="3399" b="true">
                <a:solidFill>
                  <a:srgbClr val="2239CA"/>
                </a:solidFill>
                <a:latin typeface="Pattanakarn SemiCondensed Bold"/>
                <a:ea typeface="Pattanakarn SemiCondensed Bold"/>
                <a:cs typeface="Pattanakarn SemiCondensed Bold"/>
                <a:sym typeface="Pattanakarn SemiCondensed Bold"/>
              </a:rPr>
              <a:t>Ngô Đức Tài Anh</a:t>
            </a:r>
          </a:p>
        </p:txBody>
      </p:sp>
      <p:sp>
        <p:nvSpPr>
          <p:cNvPr name="TextBox 26" id="26"/>
          <p:cNvSpPr txBox="true"/>
          <p:nvPr/>
        </p:nvSpPr>
        <p:spPr>
          <a:xfrm rot="0">
            <a:off x="11157886" y="4843887"/>
            <a:ext cx="3801524" cy="521335"/>
          </a:xfrm>
          <a:prstGeom prst="rect">
            <a:avLst/>
          </a:prstGeom>
        </p:spPr>
        <p:txBody>
          <a:bodyPr anchor="t" rtlCol="false" tIns="0" lIns="0" bIns="0" rIns="0">
            <a:spAutoFit/>
          </a:bodyPr>
          <a:lstStyle/>
          <a:p>
            <a:pPr algn="ctr">
              <a:lnSpc>
                <a:spcPts val="4249"/>
              </a:lnSpc>
            </a:pPr>
            <a:r>
              <a:rPr lang="en-US" sz="3399" b="true">
                <a:solidFill>
                  <a:srgbClr val="2239CA"/>
                </a:solidFill>
                <a:latin typeface="Pattanakarn SemiCondensed Bold"/>
                <a:ea typeface="Pattanakarn SemiCondensed Bold"/>
                <a:cs typeface="Pattanakarn SemiCondensed Bold"/>
                <a:sym typeface="Pattanakarn SemiCondensed Bold"/>
              </a:rPr>
              <a:t>Trần Tiến Hùng</a:t>
            </a:r>
          </a:p>
        </p:txBody>
      </p:sp>
      <p:sp>
        <p:nvSpPr>
          <p:cNvPr name="TextBox 27" id="27"/>
          <p:cNvSpPr txBox="true"/>
          <p:nvPr/>
        </p:nvSpPr>
        <p:spPr>
          <a:xfrm rot="0">
            <a:off x="11157886" y="6385715"/>
            <a:ext cx="3801524" cy="521335"/>
          </a:xfrm>
          <a:prstGeom prst="rect">
            <a:avLst/>
          </a:prstGeom>
        </p:spPr>
        <p:txBody>
          <a:bodyPr anchor="t" rtlCol="false" tIns="0" lIns="0" bIns="0" rIns="0">
            <a:spAutoFit/>
          </a:bodyPr>
          <a:lstStyle/>
          <a:p>
            <a:pPr algn="ctr">
              <a:lnSpc>
                <a:spcPts val="4249"/>
              </a:lnSpc>
            </a:pPr>
            <a:r>
              <a:rPr lang="en-US" sz="3399" b="true">
                <a:solidFill>
                  <a:srgbClr val="2239CA"/>
                </a:solidFill>
                <a:latin typeface="Pattanakarn SemiCondensed Bold"/>
                <a:ea typeface="Pattanakarn SemiCondensed Bold"/>
                <a:cs typeface="Pattanakarn SemiCondensed Bold"/>
                <a:sym typeface="Pattanakarn SemiCondensed Bold"/>
              </a:rPr>
              <a:t>Nguyễn Đức Tài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7744" r="0" b="-57744"/>
            </a:stretch>
          </a:blipFill>
        </p:spPr>
      </p:sp>
      <p:sp>
        <p:nvSpPr>
          <p:cNvPr name="Freeform 3" id="3"/>
          <p:cNvSpPr/>
          <p:nvPr/>
        </p:nvSpPr>
        <p:spPr>
          <a:xfrm flipH="false" flipV="false" rot="0">
            <a:off x="0" y="0"/>
            <a:ext cx="18441533" cy="3941878"/>
          </a:xfrm>
          <a:custGeom>
            <a:avLst/>
            <a:gdLst/>
            <a:ahLst/>
            <a:cxnLst/>
            <a:rect r="r" b="b" t="t" l="l"/>
            <a:pathLst>
              <a:path h="3941878" w="18441533">
                <a:moveTo>
                  <a:pt x="0" y="0"/>
                </a:moveTo>
                <a:lnTo>
                  <a:pt x="18441533" y="0"/>
                </a:lnTo>
                <a:lnTo>
                  <a:pt x="18441533" y="3941878"/>
                </a:lnTo>
                <a:lnTo>
                  <a:pt x="0" y="3941878"/>
                </a:lnTo>
                <a:lnTo>
                  <a:pt x="0" y="0"/>
                </a:lnTo>
                <a:close/>
              </a:path>
            </a:pathLst>
          </a:custGeom>
          <a:blipFill>
            <a:blip r:embed="rId3"/>
            <a:stretch>
              <a:fillRect l="0" t="0" r="0" b="0"/>
            </a:stretch>
          </a:blipFill>
        </p:spPr>
      </p:sp>
      <p:sp>
        <p:nvSpPr>
          <p:cNvPr name="Freeform 4" id="4"/>
          <p:cNvSpPr/>
          <p:nvPr/>
        </p:nvSpPr>
        <p:spPr>
          <a:xfrm flipH="false" flipV="false" rot="0">
            <a:off x="-407452" y="3370456"/>
            <a:ext cx="4104513" cy="8229600"/>
          </a:xfrm>
          <a:custGeom>
            <a:avLst/>
            <a:gdLst/>
            <a:ahLst/>
            <a:cxnLst/>
            <a:rect r="r" b="b" t="t" l="l"/>
            <a:pathLst>
              <a:path h="8229600" w="4104513">
                <a:moveTo>
                  <a:pt x="0" y="0"/>
                </a:moveTo>
                <a:lnTo>
                  <a:pt x="4104513" y="0"/>
                </a:lnTo>
                <a:lnTo>
                  <a:pt x="410451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3771575" y="3370456"/>
            <a:ext cx="4906899" cy="8229600"/>
          </a:xfrm>
          <a:custGeom>
            <a:avLst/>
            <a:gdLst/>
            <a:ahLst/>
            <a:cxnLst/>
            <a:rect r="r" b="b" t="t" l="l"/>
            <a:pathLst>
              <a:path h="8229600" w="4906899">
                <a:moveTo>
                  <a:pt x="0" y="0"/>
                </a:moveTo>
                <a:lnTo>
                  <a:pt x="4906899" y="0"/>
                </a:lnTo>
                <a:lnTo>
                  <a:pt x="490689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2510089" y="4651034"/>
            <a:ext cx="13267822" cy="6949022"/>
          </a:xfrm>
          <a:custGeom>
            <a:avLst/>
            <a:gdLst/>
            <a:ahLst/>
            <a:cxnLst/>
            <a:rect r="r" b="b" t="t" l="l"/>
            <a:pathLst>
              <a:path h="6949022" w="13267822">
                <a:moveTo>
                  <a:pt x="0" y="0"/>
                </a:moveTo>
                <a:lnTo>
                  <a:pt x="13267822" y="0"/>
                </a:lnTo>
                <a:lnTo>
                  <a:pt x="13267822" y="6949022"/>
                </a:lnTo>
                <a:lnTo>
                  <a:pt x="0" y="6949022"/>
                </a:lnTo>
                <a:lnTo>
                  <a:pt x="0" y="0"/>
                </a:lnTo>
                <a:close/>
              </a:path>
            </a:pathLst>
          </a:custGeom>
          <a:blipFill>
            <a:blip r:embed="rId6"/>
            <a:stretch>
              <a:fillRect l="0" t="0" r="0" b="0"/>
            </a:stretch>
          </a:blipFill>
        </p:spPr>
      </p:sp>
      <p:sp>
        <p:nvSpPr>
          <p:cNvPr name="Freeform 7" id="7"/>
          <p:cNvSpPr/>
          <p:nvPr/>
        </p:nvSpPr>
        <p:spPr>
          <a:xfrm flipH="false" flipV="false" rot="0">
            <a:off x="217169" y="1826206"/>
            <a:ext cx="4153691" cy="2824828"/>
          </a:xfrm>
          <a:custGeom>
            <a:avLst/>
            <a:gdLst/>
            <a:ahLst/>
            <a:cxnLst/>
            <a:rect r="r" b="b" t="t" l="l"/>
            <a:pathLst>
              <a:path h="2824828" w="4153691">
                <a:moveTo>
                  <a:pt x="0" y="0"/>
                </a:moveTo>
                <a:lnTo>
                  <a:pt x="4153691" y="0"/>
                </a:lnTo>
                <a:lnTo>
                  <a:pt x="4153691" y="2824828"/>
                </a:lnTo>
                <a:lnTo>
                  <a:pt x="0" y="2824828"/>
                </a:lnTo>
                <a:lnTo>
                  <a:pt x="0" y="0"/>
                </a:lnTo>
                <a:close/>
              </a:path>
            </a:pathLst>
          </a:custGeom>
          <a:blipFill>
            <a:blip r:embed="rId7"/>
            <a:stretch>
              <a:fillRect l="0" t="0" r="0" b="0"/>
            </a:stretch>
          </a:blipFill>
        </p:spPr>
      </p:sp>
      <p:sp>
        <p:nvSpPr>
          <p:cNvPr name="Freeform 8" id="8"/>
          <p:cNvSpPr/>
          <p:nvPr/>
        </p:nvSpPr>
        <p:spPr>
          <a:xfrm flipH="false" flipV="false" rot="0">
            <a:off x="12455114" y="1068586"/>
            <a:ext cx="2750296" cy="1755023"/>
          </a:xfrm>
          <a:custGeom>
            <a:avLst/>
            <a:gdLst/>
            <a:ahLst/>
            <a:cxnLst/>
            <a:rect r="r" b="b" t="t" l="l"/>
            <a:pathLst>
              <a:path h="1755023" w="2750296">
                <a:moveTo>
                  <a:pt x="0" y="0"/>
                </a:moveTo>
                <a:lnTo>
                  <a:pt x="2750296" y="0"/>
                </a:lnTo>
                <a:lnTo>
                  <a:pt x="2750296" y="1755023"/>
                </a:lnTo>
                <a:lnTo>
                  <a:pt x="0" y="1755023"/>
                </a:lnTo>
                <a:lnTo>
                  <a:pt x="0" y="0"/>
                </a:lnTo>
                <a:close/>
              </a:path>
            </a:pathLst>
          </a:custGeom>
          <a:blipFill>
            <a:blip r:embed="rId8"/>
            <a:stretch>
              <a:fillRect l="0" t="0" r="0" b="0"/>
            </a:stretch>
          </a:blipFill>
        </p:spPr>
      </p:sp>
      <p:sp>
        <p:nvSpPr>
          <p:cNvPr name="Freeform 9" id="9"/>
          <p:cNvSpPr/>
          <p:nvPr/>
        </p:nvSpPr>
        <p:spPr>
          <a:xfrm flipH="false" flipV="false" rot="0">
            <a:off x="3697061" y="4651034"/>
            <a:ext cx="10904897" cy="4798154"/>
          </a:xfrm>
          <a:custGeom>
            <a:avLst/>
            <a:gdLst/>
            <a:ahLst/>
            <a:cxnLst/>
            <a:rect r="r" b="b" t="t" l="l"/>
            <a:pathLst>
              <a:path h="4798154" w="10904897">
                <a:moveTo>
                  <a:pt x="0" y="0"/>
                </a:moveTo>
                <a:lnTo>
                  <a:pt x="10904897" y="0"/>
                </a:lnTo>
                <a:lnTo>
                  <a:pt x="10904897" y="4798155"/>
                </a:lnTo>
                <a:lnTo>
                  <a:pt x="0" y="4798155"/>
                </a:lnTo>
                <a:lnTo>
                  <a:pt x="0" y="0"/>
                </a:lnTo>
                <a:close/>
              </a:path>
            </a:pathLst>
          </a:custGeom>
          <a:blipFill>
            <a:blip r:embed="rId9"/>
            <a:stretch>
              <a:fillRect l="0" t="0" r="0" b="0"/>
            </a:stretch>
          </a:blipFill>
        </p:spPr>
      </p:sp>
      <p:sp>
        <p:nvSpPr>
          <p:cNvPr name="Freeform 10" id="10"/>
          <p:cNvSpPr/>
          <p:nvPr/>
        </p:nvSpPr>
        <p:spPr>
          <a:xfrm flipH="false" flipV="false" rot="0">
            <a:off x="7142525" y="0"/>
            <a:ext cx="3102247" cy="2024216"/>
          </a:xfrm>
          <a:custGeom>
            <a:avLst/>
            <a:gdLst/>
            <a:ahLst/>
            <a:cxnLst/>
            <a:rect r="r" b="b" t="t" l="l"/>
            <a:pathLst>
              <a:path h="2024216" w="3102247">
                <a:moveTo>
                  <a:pt x="0" y="0"/>
                </a:moveTo>
                <a:lnTo>
                  <a:pt x="3102247" y="0"/>
                </a:lnTo>
                <a:lnTo>
                  <a:pt x="3102247" y="2024216"/>
                </a:lnTo>
                <a:lnTo>
                  <a:pt x="0" y="2024216"/>
                </a:lnTo>
                <a:lnTo>
                  <a:pt x="0" y="0"/>
                </a:lnTo>
                <a:close/>
              </a:path>
            </a:pathLst>
          </a:custGeom>
          <a:blipFill>
            <a:blip r:embed="rId10"/>
            <a:stretch>
              <a:fillRect l="0" t="0" r="0" b="0"/>
            </a:stretch>
          </a:blipFill>
        </p:spPr>
      </p:sp>
      <p:grpSp>
        <p:nvGrpSpPr>
          <p:cNvPr name="Group 11" id="11"/>
          <p:cNvGrpSpPr/>
          <p:nvPr/>
        </p:nvGrpSpPr>
        <p:grpSpPr>
          <a:xfrm rot="0">
            <a:off x="3252974" y="3426417"/>
            <a:ext cx="12203524" cy="6105126"/>
            <a:chOff x="0" y="0"/>
            <a:chExt cx="3214097" cy="1607934"/>
          </a:xfrm>
        </p:grpSpPr>
        <p:sp>
          <p:nvSpPr>
            <p:cNvPr name="Freeform 12" id="12"/>
            <p:cNvSpPr/>
            <p:nvPr/>
          </p:nvSpPr>
          <p:spPr>
            <a:xfrm flipH="false" flipV="false" rot="0">
              <a:off x="0" y="0"/>
              <a:ext cx="3214097" cy="1607934"/>
            </a:xfrm>
            <a:custGeom>
              <a:avLst/>
              <a:gdLst/>
              <a:ahLst/>
              <a:cxnLst/>
              <a:rect r="r" b="b" t="t" l="l"/>
              <a:pathLst>
                <a:path h="1607934" w="3214097">
                  <a:moveTo>
                    <a:pt x="32354" y="0"/>
                  </a:moveTo>
                  <a:lnTo>
                    <a:pt x="3181743" y="0"/>
                  </a:lnTo>
                  <a:cubicBezTo>
                    <a:pt x="3190323" y="0"/>
                    <a:pt x="3198553" y="3409"/>
                    <a:pt x="3204621" y="9476"/>
                  </a:cubicBezTo>
                  <a:cubicBezTo>
                    <a:pt x="3210688" y="15544"/>
                    <a:pt x="3214097" y="23773"/>
                    <a:pt x="3214097" y="32354"/>
                  </a:cubicBezTo>
                  <a:lnTo>
                    <a:pt x="3214097" y="1575580"/>
                  </a:lnTo>
                  <a:cubicBezTo>
                    <a:pt x="3214097" y="1584161"/>
                    <a:pt x="3210688" y="1592390"/>
                    <a:pt x="3204621" y="1598458"/>
                  </a:cubicBezTo>
                  <a:cubicBezTo>
                    <a:pt x="3198553" y="1604526"/>
                    <a:pt x="3190323" y="1607934"/>
                    <a:pt x="3181743" y="1607934"/>
                  </a:cubicBezTo>
                  <a:lnTo>
                    <a:pt x="32354" y="1607934"/>
                  </a:lnTo>
                  <a:cubicBezTo>
                    <a:pt x="14486" y="1607934"/>
                    <a:pt x="0" y="1593449"/>
                    <a:pt x="0" y="1575580"/>
                  </a:cubicBezTo>
                  <a:lnTo>
                    <a:pt x="0" y="32354"/>
                  </a:lnTo>
                  <a:cubicBezTo>
                    <a:pt x="0" y="14486"/>
                    <a:pt x="14486" y="0"/>
                    <a:pt x="32354" y="0"/>
                  </a:cubicBezTo>
                  <a:close/>
                </a:path>
              </a:pathLst>
            </a:custGeom>
            <a:solidFill>
              <a:srgbClr val="FFFFFF"/>
            </a:solidFill>
          </p:spPr>
        </p:sp>
        <p:sp>
          <p:nvSpPr>
            <p:cNvPr name="TextBox 13" id="13"/>
            <p:cNvSpPr txBox="true"/>
            <p:nvPr/>
          </p:nvSpPr>
          <p:spPr>
            <a:xfrm>
              <a:off x="0" y="-38100"/>
              <a:ext cx="3214097" cy="1646034"/>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4694942" y="4289588"/>
            <a:ext cx="9319588" cy="4847590"/>
          </a:xfrm>
          <a:prstGeom prst="rect">
            <a:avLst/>
          </a:prstGeom>
        </p:spPr>
        <p:txBody>
          <a:bodyPr anchor="t" rtlCol="false" tIns="0" lIns="0" bIns="0" rIns="0">
            <a:spAutoFit/>
          </a:bodyPr>
          <a:lstStyle/>
          <a:p>
            <a:pPr algn="l">
              <a:lnSpc>
                <a:spcPts val="3874"/>
              </a:lnSpc>
            </a:pPr>
            <a:r>
              <a:rPr lang="en-US" sz="3099">
                <a:solidFill>
                  <a:srgbClr val="2239CA"/>
                </a:solidFill>
                <a:latin typeface="Pattanakarn SemiCondensed"/>
                <a:ea typeface="Pattanakarn SemiCondensed"/>
                <a:cs typeface="Pattanakarn SemiCondensed"/>
                <a:sym typeface="Pattanakarn SemiCondensed"/>
              </a:rPr>
              <a:t>Nhu cầu đánh giá và cải thiện kết quả học tập của sinh viên đang ngày càng quan trọng. Tuy nhiên, việc phân tích hiệu quả học tập vẫn còn gặp nhiều khó khăn do dữ liệu phân tán và chưa được trực quan hóa đầy đủ.</a:t>
            </a:r>
          </a:p>
          <a:p>
            <a:pPr algn="l">
              <a:lnSpc>
                <a:spcPts val="3874"/>
              </a:lnSpc>
            </a:pPr>
            <a:r>
              <a:rPr lang="en-US" sz="3099" b="true">
                <a:solidFill>
                  <a:srgbClr val="2239CA"/>
                </a:solidFill>
                <a:latin typeface="Pattanakarn SemiCondensed Bold"/>
                <a:ea typeface="Pattanakarn SemiCondensed Bold"/>
                <a:cs typeface="Pattanakarn SemiCondensed Bold"/>
                <a:sym typeface="Pattanakarn SemiCondensed Bold"/>
              </a:rPr>
              <a:t>Mục tiêu: </a:t>
            </a:r>
          </a:p>
          <a:p>
            <a:pPr algn="l" marL="669288" indent="-334644" lvl="1">
              <a:lnSpc>
                <a:spcPts val="3874"/>
              </a:lnSpc>
              <a:buFont typeface="Arial"/>
              <a:buChar char="•"/>
            </a:pPr>
            <a:r>
              <a:rPr lang="en-US" sz="3099">
                <a:solidFill>
                  <a:srgbClr val="2239CA"/>
                </a:solidFill>
                <a:latin typeface="Pattanakarn SemiCondensed"/>
                <a:ea typeface="Pattanakarn SemiCondensed"/>
                <a:cs typeface="Pattanakarn SemiCondensed"/>
                <a:sym typeface="Pattanakarn SemiCondensed"/>
              </a:rPr>
              <a:t>Phân tích kết quả học tập của sinh viên một cách trực quan.</a:t>
            </a:r>
          </a:p>
          <a:p>
            <a:pPr algn="l" marL="669288" indent="-334644" lvl="1">
              <a:lnSpc>
                <a:spcPts val="3874"/>
              </a:lnSpc>
              <a:buFont typeface="Arial"/>
              <a:buChar char="•"/>
            </a:pPr>
            <a:r>
              <a:rPr lang="en-US" sz="3099">
                <a:solidFill>
                  <a:srgbClr val="2239CA"/>
                </a:solidFill>
                <a:latin typeface="Pattanakarn SemiCondensed"/>
                <a:ea typeface="Pattanakarn SemiCondensed"/>
                <a:cs typeface="Pattanakarn SemiCondensed"/>
                <a:sym typeface="Pattanakarn SemiCondensed"/>
              </a:rPr>
              <a:t>Đề xuất giải pháp cải thiện hiệu quả học tập.</a:t>
            </a:r>
          </a:p>
          <a:p>
            <a:pPr algn="l">
              <a:lnSpc>
                <a:spcPts val="3874"/>
              </a:lnSpc>
            </a:pPr>
          </a:p>
        </p:txBody>
      </p:sp>
      <p:sp>
        <p:nvSpPr>
          <p:cNvPr name="TextBox 15" id="15"/>
          <p:cNvSpPr txBox="true"/>
          <p:nvPr/>
        </p:nvSpPr>
        <p:spPr>
          <a:xfrm rot="0">
            <a:off x="6277293" y="2489602"/>
            <a:ext cx="5886946" cy="1483995"/>
          </a:xfrm>
          <a:prstGeom prst="rect">
            <a:avLst/>
          </a:prstGeom>
        </p:spPr>
        <p:txBody>
          <a:bodyPr anchor="t" rtlCol="false" tIns="0" lIns="0" bIns="0" rIns="0">
            <a:spAutoFit/>
          </a:bodyPr>
          <a:lstStyle/>
          <a:p>
            <a:pPr algn="ctr">
              <a:lnSpc>
                <a:spcPts val="12180"/>
              </a:lnSpc>
              <a:spcBef>
                <a:spcPct val="0"/>
              </a:spcBef>
            </a:pPr>
            <a:r>
              <a:rPr lang="en-US" sz="8700">
                <a:solidFill>
                  <a:srgbClr val="FFFFFF"/>
                </a:solidFill>
                <a:latin typeface="Fira Sans"/>
                <a:ea typeface="Fira Sans"/>
                <a:cs typeface="Fira Sans"/>
                <a:sym typeface="Fira Sans"/>
              </a:rPr>
              <a:t>Lời mở đầu!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7744" r="0" b="-57744"/>
            </a:stretch>
          </a:blipFill>
        </p:spPr>
      </p:sp>
      <p:sp>
        <p:nvSpPr>
          <p:cNvPr name="Freeform 3" id="3"/>
          <p:cNvSpPr/>
          <p:nvPr/>
        </p:nvSpPr>
        <p:spPr>
          <a:xfrm flipH="false" flipV="false" rot="0">
            <a:off x="0" y="0"/>
            <a:ext cx="18441533" cy="3941878"/>
          </a:xfrm>
          <a:custGeom>
            <a:avLst/>
            <a:gdLst/>
            <a:ahLst/>
            <a:cxnLst/>
            <a:rect r="r" b="b" t="t" l="l"/>
            <a:pathLst>
              <a:path h="3941878" w="18441533">
                <a:moveTo>
                  <a:pt x="0" y="0"/>
                </a:moveTo>
                <a:lnTo>
                  <a:pt x="18441533" y="0"/>
                </a:lnTo>
                <a:lnTo>
                  <a:pt x="18441533" y="3941878"/>
                </a:lnTo>
                <a:lnTo>
                  <a:pt x="0" y="3941878"/>
                </a:lnTo>
                <a:lnTo>
                  <a:pt x="0" y="0"/>
                </a:lnTo>
                <a:close/>
              </a:path>
            </a:pathLst>
          </a:custGeom>
          <a:blipFill>
            <a:blip r:embed="rId3"/>
            <a:stretch>
              <a:fillRect l="0" t="0" r="0" b="0"/>
            </a:stretch>
          </a:blipFill>
        </p:spPr>
      </p:sp>
      <p:sp>
        <p:nvSpPr>
          <p:cNvPr name="Freeform 4" id="4"/>
          <p:cNvSpPr/>
          <p:nvPr/>
        </p:nvSpPr>
        <p:spPr>
          <a:xfrm flipH="false" flipV="false" rot="0">
            <a:off x="-407452" y="3370456"/>
            <a:ext cx="4104513" cy="8229600"/>
          </a:xfrm>
          <a:custGeom>
            <a:avLst/>
            <a:gdLst/>
            <a:ahLst/>
            <a:cxnLst/>
            <a:rect r="r" b="b" t="t" l="l"/>
            <a:pathLst>
              <a:path h="8229600" w="4104513">
                <a:moveTo>
                  <a:pt x="0" y="0"/>
                </a:moveTo>
                <a:lnTo>
                  <a:pt x="4104513" y="0"/>
                </a:lnTo>
                <a:lnTo>
                  <a:pt x="410451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3771575" y="3370456"/>
            <a:ext cx="4906899" cy="8229600"/>
          </a:xfrm>
          <a:custGeom>
            <a:avLst/>
            <a:gdLst/>
            <a:ahLst/>
            <a:cxnLst/>
            <a:rect r="r" b="b" t="t" l="l"/>
            <a:pathLst>
              <a:path h="8229600" w="4906899">
                <a:moveTo>
                  <a:pt x="0" y="0"/>
                </a:moveTo>
                <a:lnTo>
                  <a:pt x="4906899" y="0"/>
                </a:lnTo>
                <a:lnTo>
                  <a:pt x="490689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2510089" y="4651034"/>
            <a:ext cx="13267822" cy="6949022"/>
          </a:xfrm>
          <a:custGeom>
            <a:avLst/>
            <a:gdLst/>
            <a:ahLst/>
            <a:cxnLst/>
            <a:rect r="r" b="b" t="t" l="l"/>
            <a:pathLst>
              <a:path h="6949022" w="13267822">
                <a:moveTo>
                  <a:pt x="0" y="0"/>
                </a:moveTo>
                <a:lnTo>
                  <a:pt x="13267822" y="0"/>
                </a:lnTo>
                <a:lnTo>
                  <a:pt x="13267822" y="6949022"/>
                </a:lnTo>
                <a:lnTo>
                  <a:pt x="0" y="6949022"/>
                </a:lnTo>
                <a:lnTo>
                  <a:pt x="0" y="0"/>
                </a:lnTo>
                <a:close/>
              </a:path>
            </a:pathLst>
          </a:custGeom>
          <a:blipFill>
            <a:blip r:embed="rId6"/>
            <a:stretch>
              <a:fillRect l="0" t="0" r="0" b="0"/>
            </a:stretch>
          </a:blipFill>
        </p:spPr>
      </p:sp>
      <p:sp>
        <p:nvSpPr>
          <p:cNvPr name="Freeform 7" id="7"/>
          <p:cNvSpPr/>
          <p:nvPr/>
        </p:nvSpPr>
        <p:spPr>
          <a:xfrm flipH="false" flipV="false" rot="0">
            <a:off x="217169" y="1826206"/>
            <a:ext cx="4153691" cy="2824828"/>
          </a:xfrm>
          <a:custGeom>
            <a:avLst/>
            <a:gdLst/>
            <a:ahLst/>
            <a:cxnLst/>
            <a:rect r="r" b="b" t="t" l="l"/>
            <a:pathLst>
              <a:path h="2824828" w="4153691">
                <a:moveTo>
                  <a:pt x="0" y="0"/>
                </a:moveTo>
                <a:lnTo>
                  <a:pt x="4153691" y="0"/>
                </a:lnTo>
                <a:lnTo>
                  <a:pt x="4153691" y="2824828"/>
                </a:lnTo>
                <a:lnTo>
                  <a:pt x="0" y="2824828"/>
                </a:lnTo>
                <a:lnTo>
                  <a:pt x="0" y="0"/>
                </a:lnTo>
                <a:close/>
              </a:path>
            </a:pathLst>
          </a:custGeom>
          <a:blipFill>
            <a:blip r:embed="rId7"/>
            <a:stretch>
              <a:fillRect l="0" t="0" r="0" b="0"/>
            </a:stretch>
          </a:blipFill>
        </p:spPr>
      </p:sp>
      <p:sp>
        <p:nvSpPr>
          <p:cNvPr name="Freeform 8" id="8"/>
          <p:cNvSpPr/>
          <p:nvPr/>
        </p:nvSpPr>
        <p:spPr>
          <a:xfrm flipH="false" flipV="false" rot="0">
            <a:off x="12455114" y="1068586"/>
            <a:ext cx="2750296" cy="1755023"/>
          </a:xfrm>
          <a:custGeom>
            <a:avLst/>
            <a:gdLst/>
            <a:ahLst/>
            <a:cxnLst/>
            <a:rect r="r" b="b" t="t" l="l"/>
            <a:pathLst>
              <a:path h="1755023" w="2750296">
                <a:moveTo>
                  <a:pt x="0" y="0"/>
                </a:moveTo>
                <a:lnTo>
                  <a:pt x="2750296" y="0"/>
                </a:lnTo>
                <a:lnTo>
                  <a:pt x="2750296" y="1755023"/>
                </a:lnTo>
                <a:lnTo>
                  <a:pt x="0" y="1755023"/>
                </a:lnTo>
                <a:lnTo>
                  <a:pt x="0" y="0"/>
                </a:lnTo>
                <a:close/>
              </a:path>
            </a:pathLst>
          </a:custGeom>
          <a:blipFill>
            <a:blip r:embed="rId8"/>
            <a:stretch>
              <a:fillRect l="0" t="0" r="0" b="0"/>
            </a:stretch>
          </a:blipFill>
        </p:spPr>
      </p:sp>
      <p:sp>
        <p:nvSpPr>
          <p:cNvPr name="Freeform 9" id="9"/>
          <p:cNvSpPr/>
          <p:nvPr/>
        </p:nvSpPr>
        <p:spPr>
          <a:xfrm flipH="false" flipV="false" rot="0">
            <a:off x="3697061" y="4651034"/>
            <a:ext cx="10904897" cy="4798154"/>
          </a:xfrm>
          <a:custGeom>
            <a:avLst/>
            <a:gdLst/>
            <a:ahLst/>
            <a:cxnLst/>
            <a:rect r="r" b="b" t="t" l="l"/>
            <a:pathLst>
              <a:path h="4798154" w="10904897">
                <a:moveTo>
                  <a:pt x="0" y="0"/>
                </a:moveTo>
                <a:lnTo>
                  <a:pt x="10904897" y="0"/>
                </a:lnTo>
                <a:lnTo>
                  <a:pt x="10904897" y="4798155"/>
                </a:lnTo>
                <a:lnTo>
                  <a:pt x="0" y="4798155"/>
                </a:lnTo>
                <a:lnTo>
                  <a:pt x="0" y="0"/>
                </a:lnTo>
                <a:close/>
              </a:path>
            </a:pathLst>
          </a:custGeom>
          <a:blipFill>
            <a:blip r:embed="rId9"/>
            <a:stretch>
              <a:fillRect l="0" t="0" r="0" b="0"/>
            </a:stretch>
          </a:blipFill>
        </p:spPr>
      </p:sp>
      <p:sp>
        <p:nvSpPr>
          <p:cNvPr name="Freeform 10" id="10"/>
          <p:cNvSpPr/>
          <p:nvPr/>
        </p:nvSpPr>
        <p:spPr>
          <a:xfrm flipH="false" flipV="false" rot="0">
            <a:off x="7142525" y="0"/>
            <a:ext cx="3102247" cy="2024216"/>
          </a:xfrm>
          <a:custGeom>
            <a:avLst/>
            <a:gdLst/>
            <a:ahLst/>
            <a:cxnLst/>
            <a:rect r="r" b="b" t="t" l="l"/>
            <a:pathLst>
              <a:path h="2024216" w="3102247">
                <a:moveTo>
                  <a:pt x="0" y="0"/>
                </a:moveTo>
                <a:lnTo>
                  <a:pt x="3102247" y="0"/>
                </a:lnTo>
                <a:lnTo>
                  <a:pt x="3102247" y="2024216"/>
                </a:lnTo>
                <a:lnTo>
                  <a:pt x="0" y="2024216"/>
                </a:lnTo>
                <a:lnTo>
                  <a:pt x="0" y="0"/>
                </a:lnTo>
                <a:close/>
              </a:path>
            </a:pathLst>
          </a:custGeom>
          <a:blipFill>
            <a:blip r:embed="rId10"/>
            <a:stretch>
              <a:fillRect l="0" t="0" r="0" b="0"/>
            </a:stretch>
          </a:blipFill>
        </p:spPr>
      </p:sp>
      <p:grpSp>
        <p:nvGrpSpPr>
          <p:cNvPr name="Group 11" id="11"/>
          <p:cNvGrpSpPr/>
          <p:nvPr/>
        </p:nvGrpSpPr>
        <p:grpSpPr>
          <a:xfrm rot="0">
            <a:off x="2799382" y="3426417"/>
            <a:ext cx="12730472" cy="5714874"/>
            <a:chOff x="0" y="0"/>
            <a:chExt cx="3352882" cy="1505152"/>
          </a:xfrm>
        </p:grpSpPr>
        <p:sp>
          <p:nvSpPr>
            <p:cNvPr name="Freeform 12" id="12"/>
            <p:cNvSpPr/>
            <p:nvPr/>
          </p:nvSpPr>
          <p:spPr>
            <a:xfrm flipH="false" flipV="false" rot="0">
              <a:off x="0" y="0"/>
              <a:ext cx="3352881" cy="1505152"/>
            </a:xfrm>
            <a:custGeom>
              <a:avLst/>
              <a:gdLst/>
              <a:ahLst/>
              <a:cxnLst/>
              <a:rect r="r" b="b" t="t" l="l"/>
              <a:pathLst>
                <a:path h="1505152" w="3352881">
                  <a:moveTo>
                    <a:pt x="31015" y="0"/>
                  </a:moveTo>
                  <a:lnTo>
                    <a:pt x="3321866" y="0"/>
                  </a:lnTo>
                  <a:cubicBezTo>
                    <a:pt x="3330092" y="0"/>
                    <a:pt x="3337981" y="3268"/>
                    <a:pt x="3343797" y="9084"/>
                  </a:cubicBezTo>
                  <a:cubicBezTo>
                    <a:pt x="3349614" y="14901"/>
                    <a:pt x="3352881" y="22789"/>
                    <a:pt x="3352881" y="31015"/>
                  </a:cubicBezTo>
                  <a:lnTo>
                    <a:pt x="3352881" y="1474137"/>
                  </a:lnTo>
                  <a:cubicBezTo>
                    <a:pt x="3352881" y="1482363"/>
                    <a:pt x="3349614" y="1490251"/>
                    <a:pt x="3343797" y="1496068"/>
                  </a:cubicBezTo>
                  <a:cubicBezTo>
                    <a:pt x="3337981" y="1501884"/>
                    <a:pt x="3330092" y="1505152"/>
                    <a:pt x="3321866" y="1505152"/>
                  </a:cubicBezTo>
                  <a:lnTo>
                    <a:pt x="31015" y="1505152"/>
                  </a:lnTo>
                  <a:cubicBezTo>
                    <a:pt x="22789" y="1505152"/>
                    <a:pt x="14901" y="1501884"/>
                    <a:pt x="9084" y="1496068"/>
                  </a:cubicBezTo>
                  <a:cubicBezTo>
                    <a:pt x="3268" y="1490251"/>
                    <a:pt x="0" y="1482363"/>
                    <a:pt x="0" y="1474137"/>
                  </a:cubicBezTo>
                  <a:lnTo>
                    <a:pt x="0" y="31015"/>
                  </a:lnTo>
                  <a:cubicBezTo>
                    <a:pt x="0" y="22789"/>
                    <a:pt x="3268" y="14901"/>
                    <a:pt x="9084" y="9084"/>
                  </a:cubicBezTo>
                  <a:cubicBezTo>
                    <a:pt x="14901" y="3268"/>
                    <a:pt x="22789" y="0"/>
                    <a:pt x="31015" y="0"/>
                  </a:cubicBezTo>
                  <a:close/>
                </a:path>
              </a:pathLst>
            </a:custGeom>
            <a:solidFill>
              <a:srgbClr val="FFFFFF"/>
            </a:solidFill>
          </p:spPr>
        </p:sp>
        <p:sp>
          <p:nvSpPr>
            <p:cNvPr name="TextBox 13" id="13"/>
            <p:cNvSpPr txBox="true"/>
            <p:nvPr/>
          </p:nvSpPr>
          <p:spPr>
            <a:xfrm>
              <a:off x="0" y="-38100"/>
              <a:ext cx="3352882" cy="1543252"/>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1226114" y="4494075"/>
            <a:ext cx="3379947" cy="337994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52683" y="0"/>
                  </a:moveTo>
                  <a:lnTo>
                    <a:pt x="760117" y="0"/>
                  </a:lnTo>
                  <a:cubicBezTo>
                    <a:pt x="774090" y="0"/>
                    <a:pt x="787490" y="5550"/>
                    <a:pt x="797370" y="15430"/>
                  </a:cubicBezTo>
                  <a:cubicBezTo>
                    <a:pt x="807250" y="25310"/>
                    <a:pt x="812800" y="38710"/>
                    <a:pt x="812800" y="52683"/>
                  </a:cubicBezTo>
                  <a:lnTo>
                    <a:pt x="812800" y="760117"/>
                  </a:lnTo>
                  <a:cubicBezTo>
                    <a:pt x="812800" y="774090"/>
                    <a:pt x="807250" y="787490"/>
                    <a:pt x="797370" y="797370"/>
                  </a:cubicBezTo>
                  <a:cubicBezTo>
                    <a:pt x="787490" y="807250"/>
                    <a:pt x="774090" y="812800"/>
                    <a:pt x="760117" y="812800"/>
                  </a:cubicBezTo>
                  <a:lnTo>
                    <a:pt x="52683" y="812800"/>
                  </a:lnTo>
                  <a:cubicBezTo>
                    <a:pt x="38710" y="812800"/>
                    <a:pt x="25310" y="807250"/>
                    <a:pt x="15430" y="797370"/>
                  </a:cubicBezTo>
                  <a:cubicBezTo>
                    <a:pt x="5550" y="787490"/>
                    <a:pt x="0" y="774090"/>
                    <a:pt x="0" y="760117"/>
                  </a:cubicBezTo>
                  <a:lnTo>
                    <a:pt x="0" y="52683"/>
                  </a:lnTo>
                  <a:cubicBezTo>
                    <a:pt x="0" y="38710"/>
                    <a:pt x="5550" y="25310"/>
                    <a:pt x="15430" y="15430"/>
                  </a:cubicBezTo>
                  <a:cubicBezTo>
                    <a:pt x="25310" y="5550"/>
                    <a:pt x="38710" y="0"/>
                    <a:pt x="52683" y="0"/>
                  </a:cubicBezTo>
                  <a:close/>
                </a:path>
              </a:pathLst>
            </a:custGeom>
            <a:blipFill>
              <a:blip r:embed="rId11"/>
              <a:stretch>
                <a:fillRect l="-38888" t="0" r="-38888" b="0"/>
              </a:stretch>
            </a:blipFill>
          </p:spPr>
        </p:sp>
      </p:grpSp>
      <p:sp>
        <p:nvSpPr>
          <p:cNvPr name="TextBox 16" id="16"/>
          <p:cNvSpPr txBox="true"/>
          <p:nvPr/>
        </p:nvSpPr>
        <p:spPr>
          <a:xfrm rot="0">
            <a:off x="5725840" y="2547496"/>
            <a:ext cx="6989854" cy="1483995"/>
          </a:xfrm>
          <a:prstGeom prst="rect">
            <a:avLst/>
          </a:prstGeom>
        </p:spPr>
        <p:txBody>
          <a:bodyPr anchor="t" rtlCol="false" tIns="0" lIns="0" bIns="0" rIns="0">
            <a:spAutoFit/>
          </a:bodyPr>
          <a:lstStyle/>
          <a:p>
            <a:pPr algn="ctr">
              <a:lnSpc>
                <a:spcPts val="12180"/>
              </a:lnSpc>
              <a:spcBef>
                <a:spcPct val="0"/>
              </a:spcBef>
            </a:pPr>
            <a:r>
              <a:rPr lang="en-US" sz="8700">
                <a:solidFill>
                  <a:srgbClr val="FFFFFF"/>
                </a:solidFill>
                <a:latin typeface="Fira Sans"/>
                <a:ea typeface="Fira Sans"/>
                <a:cs typeface="Fira Sans"/>
                <a:sym typeface="Fira Sans"/>
              </a:rPr>
              <a:t>Mục lục</a:t>
            </a:r>
          </a:p>
        </p:txBody>
      </p:sp>
      <p:grpSp>
        <p:nvGrpSpPr>
          <p:cNvPr name="Group 17" id="17"/>
          <p:cNvGrpSpPr/>
          <p:nvPr/>
        </p:nvGrpSpPr>
        <p:grpSpPr>
          <a:xfrm rot="0">
            <a:off x="3121819" y="4090673"/>
            <a:ext cx="886892" cy="806806"/>
            <a:chOff x="0" y="0"/>
            <a:chExt cx="233585" cy="212492"/>
          </a:xfrm>
        </p:grpSpPr>
        <p:sp>
          <p:nvSpPr>
            <p:cNvPr name="Freeform 18" id="18"/>
            <p:cNvSpPr/>
            <p:nvPr/>
          </p:nvSpPr>
          <p:spPr>
            <a:xfrm flipH="false" flipV="false" rot="0">
              <a:off x="0" y="0"/>
              <a:ext cx="233585" cy="212492"/>
            </a:xfrm>
            <a:custGeom>
              <a:avLst/>
              <a:gdLst/>
              <a:ahLst/>
              <a:cxnLst/>
              <a:rect r="r" b="b" t="t" l="l"/>
              <a:pathLst>
                <a:path h="212492" w="233585">
                  <a:moveTo>
                    <a:pt x="106246" y="0"/>
                  </a:moveTo>
                  <a:lnTo>
                    <a:pt x="127339" y="0"/>
                  </a:lnTo>
                  <a:cubicBezTo>
                    <a:pt x="155517" y="0"/>
                    <a:pt x="182541" y="11194"/>
                    <a:pt x="202466" y="31119"/>
                  </a:cubicBezTo>
                  <a:cubicBezTo>
                    <a:pt x="222391" y="51044"/>
                    <a:pt x="233585" y="78068"/>
                    <a:pt x="233585" y="106246"/>
                  </a:cubicBezTo>
                  <a:lnTo>
                    <a:pt x="233585" y="106246"/>
                  </a:lnTo>
                  <a:cubicBezTo>
                    <a:pt x="233585" y="164924"/>
                    <a:pt x="186017" y="212492"/>
                    <a:pt x="127339" y="212492"/>
                  </a:cubicBezTo>
                  <a:lnTo>
                    <a:pt x="106246" y="212492"/>
                  </a:lnTo>
                  <a:cubicBezTo>
                    <a:pt x="78068" y="212492"/>
                    <a:pt x="51044" y="201298"/>
                    <a:pt x="31119" y="181373"/>
                  </a:cubicBezTo>
                  <a:cubicBezTo>
                    <a:pt x="11194" y="161448"/>
                    <a:pt x="0" y="134424"/>
                    <a:pt x="0" y="106246"/>
                  </a:cubicBezTo>
                  <a:lnTo>
                    <a:pt x="0" y="106246"/>
                  </a:lnTo>
                  <a:cubicBezTo>
                    <a:pt x="0" y="78068"/>
                    <a:pt x="11194" y="51044"/>
                    <a:pt x="31119" y="31119"/>
                  </a:cubicBezTo>
                  <a:cubicBezTo>
                    <a:pt x="51044" y="11194"/>
                    <a:pt x="78068" y="0"/>
                    <a:pt x="106246" y="0"/>
                  </a:cubicBezTo>
                  <a:close/>
                </a:path>
              </a:pathLst>
            </a:custGeom>
            <a:solidFill>
              <a:srgbClr val="5170FF"/>
            </a:solidFill>
          </p:spPr>
        </p:sp>
        <p:sp>
          <p:nvSpPr>
            <p:cNvPr name="TextBox 19" id="19"/>
            <p:cNvSpPr txBox="true"/>
            <p:nvPr/>
          </p:nvSpPr>
          <p:spPr>
            <a:xfrm>
              <a:off x="0" y="-47625"/>
              <a:ext cx="233585" cy="260117"/>
            </a:xfrm>
            <a:prstGeom prst="rect">
              <a:avLst/>
            </a:prstGeom>
          </p:spPr>
          <p:txBody>
            <a:bodyPr anchor="ctr" rtlCol="false" tIns="50800" lIns="50800" bIns="50800" rIns="50800"/>
            <a:lstStyle/>
            <a:p>
              <a:pPr algn="ctr">
                <a:lnSpc>
                  <a:spcPts val="3359"/>
                </a:lnSpc>
              </a:pPr>
              <a:r>
                <a:rPr lang="en-US" sz="2400">
                  <a:solidFill>
                    <a:srgbClr val="FFFFFF"/>
                  </a:solidFill>
                  <a:latin typeface="Pattanakarn SemiCondensed"/>
                  <a:ea typeface="Pattanakarn SemiCondensed"/>
                  <a:cs typeface="Pattanakarn SemiCondensed"/>
                  <a:sym typeface="Pattanakarn SemiCondensed"/>
                </a:rPr>
                <a:t>1</a:t>
              </a:r>
            </a:p>
          </p:txBody>
        </p:sp>
      </p:grpSp>
      <p:grpSp>
        <p:nvGrpSpPr>
          <p:cNvPr name="Group 20" id="20"/>
          <p:cNvGrpSpPr/>
          <p:nvPr/>
        </p:nvGrpSpPr>
        <p:grpSpPr>
          <a:xfrm rot="0">
            <a:off x="3121819" y="7943354"/>
            <a:ext cx="886892" cy="806806"/>
            <a:chOff x="0" y="0"/>
            <a:chExt cx="233585" cy="212492"/>
          </a:xfrm>
        </p:grpSpPr>
        <p:sp>
          <p:nvSpPr>
            <p:cNvPr name="Freeform 21" id="21"/>
            <p:cNvSpPr/>
            <p:nvPr/>
          </p:nvSpPr>
          <p:spPr>
            <a:xfrm flipH="false" flipV="false" rot="0">
              <a:off x="0" y="0"/>
              <a:ext cx="233585" cy="212492"/>
            </a:xfrm>
            <a:custGeom>
              <a:avLst/>
              <a:gdLst/>
              <a:ahLst/>
              <a:cxnLst/>
              <a:rect r="r" b="b" t="t" l="l"/>
              <a:pathLst>
                <a:path h="212492" w="233585">
                  <a:moveTo>
                    <a:pt x="106246" y="0"/>
                  </a:moveTo>
                  <a:lnTo>
                    <a:pt x="127339" y="0"/>
                  </a:lnTo>
                  <a:cubicBezTo>
                    <a:pt x="155517" y="0"/>
                    <a:pt x="182541" y="11194"/>
                    <a:pt x="202466" y="31119"/>
                  </a:cubicBezTo>
                  <a:cubicBezTo>
                    <a:pt x="222391" y="51044"/>
                    <a:pt x="233585" y="78068"/>
                    <a:pt x="233585" y="106246"/>
                  </a:cubicBezTo>
                  <a:lnTo>
                    <a:pt x="233585" y="106246"/>
                  </a:lnTo>
                  <a:cubicBezTo>
                    <a:pt x="233585" y="164924"/>
                    <a:pt x="186017" y="212492"/>
                    <a:pt x="127339" y="212492"/>
                  </a:cubicBezTo>
                  <a:lnTo>
                    <a:pt x="106246" y="212492"/>
                  </a:lnTo>
                  <a:cubicBezTo>
                    <a:pt x="78068" y="212492"/>
                    <a:pt x="51044" y="201298"/>
                    <a:pt x="31119" y="181373"/>
                  </a:cubicBezTo>
                  <a:cubicBezTo>
                    <a:pt x="11194" y="161448"/>
                    <a:pt x="0" y="134424"/>
                    <a:pt x="0" y="106246"/>
                  </a:cubicBezTo>
                  <a:lnTo>
                    <a:pt x="0" y="106246"/>
                  </a:lnTo>
                  <a:cubicBezTo>
                    <a:pt x="0" y="78068"/>
                    <a:pt x="11194" y="51044"/>
                    <a:pt x="31119" y="31119"/>
                  </a:cubicBezTo>
                  <a:cubicBezTo>
                    <a:pt x="51044" y="11194"/>
                    <a:pt x="78068" y="0"/>
                    <a:pt x="106246" y="0"/>
                  </a:cubicBezTo>
                  <a:close/>
                </a:path>
              </a:pathLst>
            </a:custGeom>
            <a:solidFill>
              <a:srgbClr val="5170FF"/>
            </a:solidFill>
          </p:spPr>
        </p:sp>
        <p:sp>
          <p:nvSpPr>
            <p:cNvPr name="TextBox 22" id="22"/>
            <p:cNvSpPr txBox="true"/>
            <p:nvPr/>
          </p:nvSpPr>
          <p:spPr>
            <a:xfrm>
              <a:off x="0" y="-47625"/>
              <a:ext cx="233585" cy="260117"/>
            </a:xfrm>
            <a:prstGeom prst="rect">
              <a:avLst/>
            </a:prstGeom>
          </p:spPr>
          <p:txBody>
            <a:bodyPr anchor="ctr" rtlCol="false" tIns="50800" lIns="50800" bIns="50800" rIns="50800"/>
            <a:lstStyle/>
            <a:p>
              <a:pPr algn="ctr">
                <a:lnSpc>
                  <a:spcPts val="3359"/>
                </a:lnSpc>
              </a:pPr>
              <a:r>
                <a:rPr lang="en-US" sz="2400">
                  <a:solidFill>
                    <a:srgbClr val="FFFFFF"/>
                  </a:solidFill>
                  <a:latin typeface="Pattanakarn SemiCondensed"/>
                  <a:ea typeface="Pattanakarn SemiCondensed"/>
                  <a:cs typeface="Pattanakarn SemiCondensed"/>
                  <a:sym typeface="Pattanakarn SemiCondensed"/>
                </a:rPr>
                <a:t>4</a:t>
              </a:r>
            </a:p>
          </p:txBody>
        </p:sp>
      </p:grpSp>
      <p:grpSp>
        <p:nvGrpSpPr>
          <p:cNvPr name="Group 23" id="23"/>
          <p:cNvGrpSpPr/>
          <p:nvPr/>
        </p:nvGrpSpPr>
        <p:grpSpPr>
          <a:xfrm rot="0">
            <a:off x="3121819" y="6660299"/>
            <a:ext cx="886892" cy="806806"/>
            <a:chOff x="0" y="0"/>
            <a:chExt cx="233585" cy="212492"/>
          </a:xfrm>
        </p:grpSpPr>
        <p:sp>
          <p:nvSpPr>
            <p:cNvPr name="Freeform 24" id="24"/>
            <p:cNvSpPr/>
            <p:nvPr/>
          </p:nvSpPr>
          <p:spPr>
            <a:xfrm flipH="false" flipV="false" rot="0">
              <a:off x="0" y="0"/>
              <a:ext cx="233585" cy="212492"/>
            </a:xfrm>
            <a:custGeom>
              <a:avLst/>
              <a:gdLst/>
              <a:ahLst/>
              <a:cxnLst/>
              <a:rect r="r" b="b" t="t" l="l"/>
              <a:pathLst>
                <a:path h="212492" w="233585">
                  <a:moveTo>
                    <a:pt x="106246" y="0"/>
                  </a:moveTo>
                  <a:lnTo>
                    <a:pt x="127339" y="0"/>
                  </a:lnTo>
                  <a:cubicBezTo>
                    <a:pt x="155517" y="0"/>
                    <a:pt x="182541" y="11194"/>
                    <a:pt x="202466" y="31119"/>
                  </a:cubicBezTo>
                  <a:cubicBezTo>
                    <a:pt x="222391" y="51044"/>
                    <a:pt x="233585" y="78068"/>
                    <a:pt x="233585" y="106246"/>
                  </a:cubicBezTo>
                  <a:lnTo>
                    <a:pt x="233585" y="106246"/>
                  </a:lnTo>
                  <a:cubicBezTo>
                    <a:pt x="233585" y="164924"/>
                    <a:pt x="186017" y="212492"/>
                    <a:pt x="127339" y="212492"/>
                  </a:cubicBezTo>
                  <a:lnTo>
                    <a:pt x="106246" y="212492"/>
                  </a:lnTo>
                  <a:cubicBezTo>
                    <a:pt x="78068" y="212492"/>
                    <a:pt x="51044" y="201298"/>
                    <a:pt x="31119" y="181373"/>
                  </a:cubicBezTo>
                  <a:cubicBezTo>
                    <a:pt x="11194" y="161448"/>
                    <a:pt x="0" y="134424"/>
                    <a:pt x="0" y="106246"/>
                  </a:cubicBezTo>
                  <a:lnTo>
                    <a:pt x="0" y="106246"/>
                  </a:lnTo>
                  <a:cubicBezTo>
                    <a:pt x="0" y="78068"/>
                    <a:pt x="11194" y="51044"/>
                    <a:pt x="31119" y="31119"/>
                  </a:cubicBezTo>
                  <a:cubicBezTo>
                    <a:pt x="51044" y="11194"/>
                    <a:pt x="78068" y="0"/>
                    <a:pt x="106246" y="0"/>
                  </a:cubicBezTo>
                  <a:close/>
                </a:path>
              </a:pathLst>
            </a:custGeom>
            <a:solidFill>
              <a:srgbClr val="5170FF"/>
            </a:solidFill>
          </p:spPr>
        </p:sp>
        <p:sp>
          <p:nvSpPr>
            <p:cNvPr name="TextBox 25" id="25"/>
            <p:cNvSpPr txBox="true"/>
            <p:nvPr/>
          </p:nvSpPr>
          <p:spPr>
            <a:xfrm>
              <a:off x="0" y="-47625"/>
              <a:ext cx="233585" cy="260117"/>
            </a:xfrm>
            <a:prstGeom prst="rect">
              <a:avLst/>
            </a:prstGeom>
          </p:spPr>
          <p:txBody>
            <a:bodyPr anchor="ctr" rtlCol="false" tIns="50800" lIns="50800" bIns="50800" rIns="50800"/>
            <a:lstStyle/>
            <a:p>
              <a:pPr algn="ctr">
                <a:lnSpc>
                  <a:spcPts val="3359"/>
                </a:lnSpc>
              </a:pPr>
              <a:r>
                <a:rPr lang="en-US" sz="2400">
                  <a:solidFill>
                    <a:srgbClr val="FFFFFF"/>
                  </a:solidFill>
                  <a:latin typeface="Pattanakarn SemiCondensed"/>
                  <a:ea typeface="Pattanakarn SemiCondensed"/>
                  <a:cs typeface="Pattanakarn SemiCondensed"/>
                  <a:sym typeface="Pattanakarn SemiCondensed"/>
                </a:rPr>
                <a:t>3</a:t>
              </a:r>
            </a:p>
          </p:txBody>
        </p:sp>
      </p:grpSp>
      <p:grpSp>
        <p:nvGrpSpPr>
          <p:cNvPr name="Group 26" id="26"/>
          <p:cNvGrpSpPr/>
          <p:nvPr/>
        </p:nvGrpSpPr>
        <p:grpSpPr>
          <a:xfrm rot="0">
            <a:off x="3121819" y="5377243"/>
            <a:ext cx="886892" cy="806806"/>
            <a:chOff x="0" y="0"/>
            <a:chExt cx="233585" cy="212492"/>
          </a:xfrm>
        </p:grpSpPr>
        <p:sp>
          <p:nvSpPr>
            <p:cNvPr name="Freeform 27" id="27"/>
            <p:cNvSpPr/>
            <p:nvPr/>
          </p:nvSpPr>
          <p:spPr>
            <a:xfrm flipH="false" flipV="false" rot="0">
              <a:off x="0" y="0"/>
              <a:ext cx="233585" cy="212492"/>
            </a:xfrm>
            <a:custGeom>
              <a:avLst/>
              <a:gdLst/>
              <a:ahLst/>
              <a:cxnLst/>
              <a:rect r="r" b="b" t="t" l="l"/>
              <a:pathLst>
                <a:path h="212492" w="233585">
                  <a:moveTo>
                    <a:pt x="106246" y="0"/>
                  </a:moveTo>
                  <a:lnTo>
                    <a:pt x="127339" y="0"/>
                  </a:lnTo>
                  <a:cubicBezTo>
                    <a:pt x="155517" y="0"/>
                    <a:pt x="182541" y="11194"/>
                    <a:pt x="202466" y="31119"/>
                  </a:cubicBezTo>
                  <a:cubicBezTo>
                    <a:pt x="222391" y="51044"/>
                    <a:pt x="233585" y="78068"/>
                    <a:pt x="233585" y="106246"/>
                  </a:cubicBezTo>
                  <a:lnTo>
                    <a:pt x="233585" y="106246"/>
                  </a:lnTo>
                  <a:cubicBezTo>
                    <a:pt x="233585" y="164924"/>
                    <a:pt x="186017" y="212492"/>
                    <a:pt x="127339" y="212492"/>
                  </a:cubicBezTo>
                  <a:lnTo>
                    <a:pt x="106246" y="212492"/>
                  </a:lnTo>
                  <a:cubicBezTo>
                    <a:pt x="78068" y="212492"/>
                    <a:pt x="51044" y="201298"/>
                    <a:pt x="31119" y="181373"/>
                  </a:cubicBezTo>
                  <a:cubicBezTo>
                    <a:pt x="11194" y="161448"/>
                    <a:pt x="0" y="134424"/>
                    <a:pt x="0" y="106246"/>
                  </a:cubicBezTo>
                  <a:lnTo>
                    <a:pt x="0" y="106246"/>
                  </a:lnTo>
                  <a:cubicBezTo>
                    <a:pt x="0" y="78068"/>
                    <a:pt x="11194" y="51044"/>
                    <a:pt x="31119" y="31119"/>
                  </a:cubicBezTo>
                  <a:cubicBezTo>
                    <a:pt x="51044" y="11194"/>
                    <a:pt x="78068" y="0"/>
                    <a:pt x="106246" y="0"/>
                  </a:cubicBezTo>
                  <a:close/>
                </a:path>
              </a:pathLst>
            </a:custGeom>
            <a:solidFill>
              <a:srgbClr val="5170FF"/>
            </a:solidFill>
          </p:spPr>
        </p:sp>
        <p:sp>
          <p:nvSpPr>
            <p:cNvPr name="TextBox 28" id="28"/>
            <p:cNvSpPr txBox="true"/>
            <p:nvPr/>
          </p:nvSpPr>
          <p:spPr>
            <a:xfrm>
              <a:off x="0" y="-47625"/>
              <a:ext cx="233585" cy="260117"/>
            </a:xfrm>
            <a:prstGeom prst="rect">
              <a:avLst/>
            </a:prstGeom>
          </p:spPr>
          <p:txBody>
            <a:bodyPr anchor="ctr" rtlCol="false" tIns="50800" lIns="50800" bIns="50800" rIns="50800"/>
            <a:lstStyle/>
            <a:p>
              <a:pPr algn="ctr">
                <a:lnSpc>
                  <a:spcPts val="3359"/>
                </a:lnSpc>
              </a:pPr>
              <a:r>
                <a:rPr lang="en-US" sz="2400">
                  <a:solidFill>
                    <a:srgbClr val="FFFFFF"/>
                  </a:solidFill>
                  <a:latin typeface="Pattanakarn SemiCondensed"/>
                  <a:ea typeface="Pattanakarn SemiCondensed"/>
                  <a:cs typeface="Pattanakarn SemiCondensed"/>
                  <a:sym typeface="Pattanakarn SemiCondensed"/>
                </a:rPr>
                <a:t>2</a:t>
              </a:r>
            </a:p>
          </p:txBody>
        </p:sp>
      </p:grpSp>
      <p:grpSp>
        <p:nvGrpSpPr>
          <p:cNvPr name="Group 29" id="29"/>
          <p:cNvGrpSpPr/>
          <p:nvPr/>
        </p:nvGrpSpPr>
        <p:grpSpPr>
          <a:xfrm rot="0">
            <a:off x="4410151" y="4090673"/>
            <a:ext cx="6102873" cy="806806"/>
            <a:chOff x="0" y="0"/>
            <a:chExt cx="1607341" cy="212492"/>
          </a:xfrm>
        </p:grpSpPr>
        <p:sp>
          <p:nvSpPr>
            <p:cNvPr name="Freeform 30" id="30"/>
            <p:cNvSpPr/>
            <p:nvPr/>
          </p:nvSpPr>
          <p:spPr>
            <a:xfrm flipH="false" flipV="false" rot="0">
              <a:off x="0" y="0"/>
              <a:ext cx="1607341" cy="212492"/>
            </a:xfrm>
            <a:custGeom>
              <a:avLst/>
              <a:gdLst/>
              <a:ahLst/>
              <a:cxnLst/>
              <a:rect r="r" b="b" t="t" l="l"/>
              <a:pathLst>
                <a:path h="212492" w="1607341">
                  <a:moveTo>
                    <a:pt x="21566" y="0"/>
                  </a:moveTo>
                  <a:lnTo>
                    <a:pt x="1585775" y="0"/>
                  </a:lnTo>
                  <a:cubicBezTo>
                    <a:pt x="1591495" y="0"/>
                    <a:pt x="1596980" y="2272"/>
                    <a:pt x="1601025" y="6316"/>
                  </a:cubicBezTo>
                  <a:cubicBezTo>
                    <a:pt x="1605069" y="10361"/>
                    <a:pt x="1607341" y="15846"/>
                    <a:pt x="1607341" y="21566"/>
                  </a:cubicBezTo>
                  <a:lnTo>
                    <a:pt x="1607341" y="190926"/>
                  </a:lnTo>
                  <a:cubicBezTo>
                    <a:pt x="1607341" y="196646"/>
                    <a:pt x="1605069" y="202131"/>
                    <a:pt x="1601025" y="206176"/>
                  </a:cubicBezTo>
                  <a:cubicBezTo>
                    <a:pt x="1596980" y="210220"/>
                    <a:pt x="1591495" y="212492"/>
                    <a:pt x="1585775" y="212492"/>
                  </a:cubicBezTo>
                  <a:lnTo>
                    <a:pt x="21566" y="212492"/>
                  </a:lnTo>
                  <a:cubicBezTo>
                    <a:pt x="15846" y="212492"/>
                    <a:pt x="10361" y="210220"/>
                    <a:pt x="6316" y="206176"/>
                  </a:cubicBezTo>
                  <a:cubicBezTo>
                    <a:pt x="2272" y="202131"/>
                    <a:pt x="0" y="196646"/>
                    <a:pt x="0" y="190926"/>
                  </a:cubicBezTo>
                  <a:lnTo>
                    <a:pt x="0" y="21566"/>
                  </a:lnTo>
                  <a:cubicBezTo>
                    <a:pt x="0" y="15846"/>
                    <a:pt x="2272" y="10361"/>
                    <a:pt x="6316" y="6316"/>
                  </a:cubicBezTo>
                  <a:cubicBezTo>
                    <a:pt x="10361" y="2272"/>
                    <a:pt x="15846" y="0"/>
                    <a:pt x="21566" y="0"/>
                  </a:cubicBezTo>
                  <a:close/>
                </a:path>
              </a:pathLst>
            </a:custGeom>
            <a:solidFill>
              <a:srgbClr val="99ACFF"/>
            </a:solidFill>
          </p:spPr>
        </p:sp>
        <p:sp>
          <p:nvSpPr>
            <p:cNvPr name="TextBox 31" id="31"/>
            <p:cNvSpPr txBox="true"/>
            <p:nvPr/>
          </p:nvSpPr>
          <p:spPr>
            <a:xfrm>
              <a:off x="0" y="-47625"/>
              <a:ext cx="1607341" cy="260117"/>
            </a:xfrm>
            <a:prstGeom prst="rect">
              <a:avLst/>
            </a:prstGeom>
          </p:spPr>
          <p:txBody>
            <a:bodyPr anchor="ctr" rtlCol="false" tIns="50800" lIns="50800" bIns="50800" rIns="50800"/>
            <a:lstStyle/>
            <a:p>
              <a:pPr algn="ctr">
                <a:lnSpc>
                  <a:spcPts val="3359"/>
                </a:lnSpc>
              </a:pPr>
              <a:r>
                <a:rPr lang="en-US" sz="2399">
                  <a:solidFill>
                    <a:srgbClr val="FFFFFF"/>
                  </a:solidFill>
                  <a:latin typeface="Pattanakarn SemiCondensed"/>
                  <a:ea typeface="Pattanakarn SemiCondensed"/>
                  <a:cs typeface="Pattanakarn SemiCondensed"/>
                  <a:sym typeface="Pattanakarn SemiCondensed"/>
                </a:rPr>
                <a:t>Cơ sở lý thuyết </a:t>
              </a:r>
            </a:p>
          </p:txBody>
        </p:sp>
      </p:grpSp>
      <p:grpSp>
        <p:nvGrpSpPr>
          <p:cNvPr name="Group 32" id="32"/>
          <p:cNvGrpSpPr/>
          <p:nvPr/>
        </p:nvGrpSpPr>
        <p:grpSpPr>
          <a:xfrm rot="0">
            <a:off x="4410151" y="7874022"/>
            <a:ext cx="6102873" cy="806806"/>
            <a:chOff x="0" y="0"/>
            <a:chExt cx="1607341" cy="212492"/>
          </a:xfrm>
        </p:grpSpPr>
        <p:sp>
          <p:nvSpPr>
            <p:cNvPr name="Freeform 33" id="33"/>
            <p:cNvSpPr/>
            <p:nvPr/>
          </p:nvSpPr>
          <p:spPr>
            <a:xfrm flipH="false" flipV="false" rot="0">
              <a:off x="0" y="0"/>
              <a:ext cx="1607341" cy="212492"/>
            </a:xfrm>
            <a:custGeom>
              <a:avLst/>
              <a:gdLst/>
              <a:ahLst/>
              <a:cxnLst/>
              <a:rect r="r" b="b" t="t" l="l"/>
              <a:pathLst>
                <a:path h="212492" w="1607341">
                  <a:moveTo>
                    <a:pt x="21566" y="0"/>
                  </a:moveTo>
                  <a:lnTo>
                    <a:pt x="1585775" y="0"/>
                  </a:lnTo>
                  <a:cubicBezTo>
                    <a:pt x="1591495" y="0"/>
                    <a:pt x="1596980" y="2272"/>
                    <a:pt x="1601025" y="6316"/>
                  </a:cubicBezTo>
                  <a:cubicBezTo>
                    <a:pt x="1605069" y="10361"/>
                    <a:pt x="1607341" y="15846"/>
                    <a:pt x="1607341" y="21566"/>
                  </a:cubicBezTo>
                  <a:lnTo>
                    <a:pt x="1607341" y="190926"/>
                  </a:lnTo>
                  <a:cubicBezTo>
                    <a:pt x="1607341" y="196646"/>
                    <a:pt x="1605069" y="202131"/>
                    <a:pt x="1601025" y="206176"/>
                  </a:cubicBezTo>
                  <a:cubicBezTo>
                    <a:pt x="1596980" y="210220"/>
                    <a:pt x="1591495" y="212492"/>
                    <a:pt x="1585775" y="212492"/>
                  </a:cubicBezTo>
                  <a:lnTo>
                    <a:pt x="21566" y="212492"/>
                  </a:lnTo>
                  <a:cubicBezTo>
                    <a:pt x="15846" y="212492"/>
                    <a:pt x="10361" y="210220"/>
                    <a:pt x="6316" y="206176"/>
                  </a:cubicBezTo>
                  <a:cubicBezTo>
                    <a:pt x="2272" y="202131"/>
                    <a:pt x="0" y="196646"/>
                    <a:pt x="0" y="190926"/>
                  </a:cubicBezTo>
                  <a:lnTo>
                    <a:pt x="0" y="21566"/>
                  </a:lnTo>
                  <a:cubicBezTo>
                    <a:pt x="0" y="15846"/>
                    <a:pt x="2272" y="10361"/>
                    <a:pt x="6316" y="6316"/>
                  </a:cubicBezTo>
                  <a:cubicBezTo>
                    <a:pt x="10361" y="2272"/>
                    <a:pt x="15846" y="0"/>
                    <a:pt x="21566" y="0"/>
                  </a:cubicBezTo>
                  <a:close/>
                </a:path>
              </a:pathLst>
            </a:custGeom>
            <a:solidFill>
              <a:srgbClr val="99ACFF"/>
            </a:solidFill>
          </p:spPr>
        </p:sp>
        <p:sp>
          <p:nvSpPr>
            <p:cNvPr name="TextBox 34" id="34"/>
            <p:cNvSpPr txBox="true"/>
            <p:nvPr/>
          </p:nvSpPr>
          <p:spPr>
            <a:xfrm>
              <a:off x="0" y="-47625"/>
              <a:ext cx="1607341" cy="260117"/>
            </a:xfrm>
            <a:prstGeom prst="rect">
              <a:avLst/>
            </a:prstGeom>
          </p:spPr>
          <p:txBody>
            <a:bodyPr anchor="ctr" rtlCol="false" tIns="50800" lIns="50800" bIns="50800" rIns="50800"/>
            <a:lstStyle/>
            <a:p>
              <a:pPr algn="ctr">
                <a:lnSpc>
                  <a:spcPts val="3359"/>
                </a:lnSpc>
              </a:pPr>
              <a:r>
                <a:rPr lang="en-US" sz="2399">
                  <a:solidFill>
                    <a:srgbClr val="FFFFFF"/>
                  </a:solidFill>
                  <a:latin typeface="Pattanakarn SemiCondensed"/>
                  <a:ea typeface="Pattanakarn SemiCondensed"/>
                  <a:cs typeface="Pattanakarn SemiCondensed"/>
                  <a:sym typeface="Pattanakarn SemiCondensed"/>
                </a:rPr>
                <a:t>Kết luận và hướng phát triển </a:t>
              </a:r>
            </a:p>
          </p:txBody>
        </p:sp>
      </p:grpSp>
      <p:grpSp>
        <p:nvGrpSpPr>
          <p:cNvPr name="Group 35" id="35"/>
          <p:cNvGrpSpPr/>
          <p:nvPr/>
        </p:nvGrpSpPr>
        <p:grpSpPr>
          <a:xfrm rot="0">
            <a:off x="4410151" y="6644285"/>
            <a:ext cx="6102873" cy="838833"/>
            <a:chOff x="0" y="0"/>
            <a:chExt cx="1607341" cy="220927"/>
          </a:xfrm>
        </p:grpSpPr>
        <p:sp>
          <p:nvSpPr>
            <p:cNvPr name="Freeform 36" id="36"/>
            <p:cNvSpPr/>
            <p:nvPr/>
          </p:nvSpPr>
          <p:spPr>
            <a:xfrm flipH="false" flipV="false" rot="0">
              <a:off x="0" y="0"/>
              <a:ext cx="1607341" cy="220927"/>
            </a:xfrm>
            <a:custGeom>
              <a:avLst/>
              <a:gdLst/>
              <a:ahLst/>
              <a:cxnLst/>
              <a:rect r="r" b="b" t="t" l="l"/>
              <a:pathLst>
                <a:path h="220927" w="1607341">
                  <a:moveTo>
                    <a:pt x="21566" y="0"/>
                  </a:moveTo>
                  <a:lnTo>
                    <a:pt x="1585775" y="0"/>
                  </a:lnTo>
                  <a:cubicBezTo>
                    <a:pt x="1591495" y="0"/>
                    <a:pt x="1596980" y="2272"/>
                    <a:pt x="1601025" y="6316"/>
                  </a:cubicBezTo>
                  <a:cubicBezTo>
                    <a:pt x="1605069" y="10361"/>
                    <a:pt x="1607341" y="15846"/>
                    <a:pt x="1607341" y="21566"/>
                  </a:cubicBezTo>
                  <a:lnTo>
                    <a:pt x="1607341" y="199361"/>
                  </a:lnTo>
                  <a:cubicBezTo>
                    <a:pt x="1607341" y="205081"/>
                    <a:pt x="1605069" y="210566"/>
                    <a:pt x="1601025" y="214611"/>
                  </a:cubicBezTo>
                  <a:cubicBezTo>
                    <a:pt x="1596980" y="218655"/>
                    <a:pt x="1591495" y="220927"/>
                    <a:pt x="1585775" y="220927"/>
                  </a:cubicBezTo>
                  <a:lnTo>
                    <a:pt x="21566" y="220927"/>
                  </a:lnTo>
                  <a:cubicBezTo>
                    <a:pt x="15846" y="220927"/>
                    <a:pt x="10361" y="218655"/>
                    <a:pt x="6316" y="214611"/>
                  </a:cubicBezTo>
                  <a:cubicBezTo>
                    <a:pt x="2272" y="210566"/>
                    <a:pt x="0" y="205081"/>
                    <a:pt x="0" y="199361"/>
                  </a:cubicBezTo>
                  <a:lnTo>
                    <a:pt x="0" y="21566"/>
                  </a:lnTo>
                  <a:cubicBezTo>
                    <a:pt x="0" y="15846"/>
                    <a:pt x="2272" y="10361"/>
                    <a:pt x="6316" y="6316"/>
                  </a:cubicBezTo>
                  <a:cubicBezTo>
                    <a:pt x="10361" y="2272"/>
                    <a:pt x="15846" y="0"/>
                    <a:pt x="21566" y="0"/>
                  </a:cubicBezTo>
                  <a:close/>
                </a:path>
              </a:pathLst>
            </a:custGeom>
            <a:solidFill>
              <a:srgbClr val="99ACFF"/>
            </a:solidFill>
          </p:spPr>
        </p:sp>
        <p:sp>
          <p:nvSpPr>
            <p:cNvPr name="TextBox 37" id="37"/>
            <p:cNvSpPr txBox="true"/>
            <p:nvPr/>
          </p:nvSpPr>
          <p:spPr>
            <a:xfrm>
              <a:off x="0" y="-38100"/>
              <a:ext cx="1607341" cy="259027"/>
            </a:xfrm>
            <a:prstGeom prst="rect">
              <a:avLst/>
            </a:prstGeom>
          </p:spPr>
          <p:txBody>
            <a:bodyPr anchor="ctr" rtlCol="false" tIns="50800" lIns="50800" bIns="50800" rIns="50800"/>
            <a:lstStyle/>
            <a:p>
              <a:pPr algn="ctr">
                <a:lnSpc>
                  <a:spcPts val="3499"/>
                </a:lnSpc>
              </a:pPr>
              <a:r>
                <a:rPr lang="en-US" sz="2499">
                  <a:solidFill>
                    <a:srgbClr val="FFFFFF"/>
                  </a:solidFill>
                  <a:latin typeface="Pattanakarn SemiCondensed"/>
                  <a:ea typeface="Pattanakarn SemiCondensed"/>
                  <a:cs typeface="Pattanakarn SemiCondensed"/>
                  <a:sym typeface="Pattanakarn SemiCondensed"/>
                </a:rPr>
                <a:t>Giao diện dự án </a:t>
              </a:r>
            </a:p>
          </p:txBody>
        </p:sp>
      </p:grpSp>
      <p:grpSp>
        <p:nvGrpSpPr>
          <p:cNvPr name="Group 38" id="38"/>
          <p:cNvGrpSpPr/>
          <p:nvPr/>
        </p:nvGrpSpPr>
        <p:grpSpPr>
          <a:xfrm rot="0">
            <a:off x="4410151" y="5377243"/>
            <a:ext cx="6102873" cy="806806"/>
            <a:chOff x="0" y="0"/>
            <a:chExt cx="1607341" cy="212492"/>
          </a:xfrm>
        </p:grpSpPr>
        <p:sp>
          <p:nvSpPr>
            <p:cNvPr name="Freeform 39" id="39"/>
            <p:cNvSpPr/>
            <p:nvPr/>
          </p:nvSpPr>
          <p:spPr>
            <a:xfrm flipH="false" flipV="false" rot="0">
              <a:off x="0" y="0"/>
              <a:ext cx="1607341" cy="212492"/>
            </a:xfrm>
            <a:custGeom>
              <a:avLst/>
              <a:gdLst/>
              <a:ahLst/>
              <a:cxnLst/>
              <a:rect r="r" b="b" t="t" l="l"/>
              <a:pathLst>
                <a:path h="212492" w="1607341">
                  <a:moveTo>
                    <a:pt x="21566" y="0"/>
                  </a:moveTo>
                  <a:lnTo>
                    <a:pt x="1585775" y="0"/>
                  </a:lnTo>
                  <a:cubicBezTo>
                    <a:pt x="1591495" y="0"/>
                    <a:pt x="1596980" y="2272"/>
                    <a:pt x="1601025" y="6316"/>
                  </a:cubicBezTo>
                  <a:cubicBezTo>
                    <a:pt x="1605069" y="10361"/>
                    <a:pt x="1607341" y="15846"/>
                    <a:pt x="1607341" y="21566"/>
                  </a:cubicBezTo>
                  <a:lnTo>
                    <a:pt x="1607341" y="190926"/>
                  </a:lnTo>
                  <a:cubicBezTo>
                    <a:pt x="1607341" y="196646"/>
                    <a:pt x="1605069" y="202131"/>
                    <a:pt x="1601025" y="206176"/>
                  </a:cubicBezTo>
                  <a:cubicBezTo>
                    <a:pt x="1596980" y="210220"/>
                    <a:pt x="1591495" y="212492"/>
                    <a:pt x="1585775" y="212492"/>
                  </a:cubicBezTo>
                  <a:lnTo>
                    <a:pt x="21566" y="212492"/>
                  </a:lnTo>
                  <a:cubicBezTo>
                    <a:pt x="15846" y="212492"/>
                    <a:pt x="10361" y="210220"/>
                    <a:pt x="6316" y="206176"/>
                  </a:cubicBezTo>
                  <a:cubicBezTo>
                    <a:pt x="2272" y="202131"/>
                    <a:pt x="0" y="196646"/>
                    <a:pt x="0" y="190926"/>
                  </a:cubicBezTo>
                  <a:lnTo>
                    <a:pt x="0" y="21566"/>
                  </a:lnTo>
                  <a:cubicBezTo>
                    <a:pt x="0" y="15846"/>
                    <a:pt x="2272" y="10361"/>
                    <a:pt x="6316" y="6316"/>
                  </a:cubicBezTo>
                  <a:cubicBezTo>
                    <a:pt x="10361" y="2272"/>
                    <a:pt x="15846" y="0"/>
                    <a:pt x="21566" y="0"/>
                  </a:cubicBezTo>
                  <a:close/>
                </a:path>
              </a:pathLst>
            </a:custGeom>
            <a:solidFill>
              <a:srgbClr val="99ACFF"/>
            </a:solidFill>
          </p:spPr>
        </p:sp>
        <p:sp>
          <p:nvSpPr>
            <p:cNvPr name="TextBox 40" id="40"/>
            <p:cNvSpPr txBox="true"/>
            <p:nvPr/>
          </p:nvSpPr>
          <p:spPr>
            <a:xfrm>
              <a:off x="0" y="-47625"/>
              <a:ext cx="1607341" cy="260117"/>
            </a:xfrm>
            <a:prstGeom prst="rect">
              <a:avLst/>
            </a:prstGeom>
          </p:spPr>
          <p:txBody>
            <a:bodyPr anchor="ctr" rtlCol="false" tIns="50800" lIns="50800" bIns="50800" rIns="50800"/>
            <a:lstStyle/>
            <a:p>
              <a:pPr algn="ctr">
                <a:lnSpc>
                  <a:spcPts val="3359"/>
                </a:lnSpc>
              </a:pPr>
              <a:r>
                <a:rPr lang="en-US" sz="2399">
                  <a:solidFill>
                    <a:srgbClr val="FFFFFF"/>
                  </a:solidFill>
                  <a:latin typeface="Pattanakarn SemiCondensed"/>
                  <a:ea typeface="Pattanakarn SemiCondensed"/>
                  <a:cs typeface="Pattanakarn SemiCondensed"/>
                  <a:sym typeface="Pattanakarn SemiCondensed"/>
                </a:rPr>
                <a:t>Phân tích thiết kế hệ thống</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7744" r="0" b="-57744"/>
            </a:stretch>
          </a:blipFill>
        </p:spPr>
      </p:sp>
      <p:sp>
        <p:nvSpPr>
          <p:cNvPr name="Freeform 3" id="3"/>
          <p:cNvSpPr/>
          <p:nvPr/>
        </p:nvSpPr>
        <p:spPr>
          <a:xfrm flipH="false" flipV="false" rot="0">
            <a:off x="0" y="0"/>
            <a:ext cx="18441533" cy="3941878"/>
          </a:xfrm>
          <a:custGeom>
            <a:avLst/>
            <a:gdLst/>
            <a:ahLst/>
            <a:cxnLst/>
            <a:rect r="r" b="b" t="t" l="l"/>
            <a:pathLst>
              <a:path h="3941878" w="18441533">
                <a:moveTo>
                  <a:pt x="0" y="0"/>
                </a:moveTo>
                <a:lnTo>
                  <a:pt x="18441533" y="0"/>
                </a:lnTo>
                <a:lnTo>
                  <a:pt x="18441533" y="3941878"/>
                </a:lnTo>
                <a:lnTo>
                  <a:pt x="0" y="3941878"/>
                </a:lnTo>
                <a:lnTo>
                  <a:pt x="0" y="0"/>
                </a:lnTo>
                <a:close/>
              </a:path>
            </a:pathLst>
          </a:custGeom>
          <a:blipFill>
            <a:blip r:embed="rId3"/>
            <a:stretch>
              <a:fillRect l="0" t="0" r="0" b="0"/>
            </a:stretch>
          </a:blipFill>
        </p:spPr>
      </p:sp>
      <p:sp>
        <p:nvSpPr>
          <p:cNvPr name="Freeform 4" id="4"/>
          <p:cNvSpPr/>
          <p:nvPr/>
        </p:nvSpPr>
        <p:spPr>
          <a:xfrm flipH="false" flipV="false" rot="0">
            <a:off x="-407452" y="3370456"/>
            <a:ext cx="4104513" cy="8229600"/>
          </a:xfrm>
          <a:custGeom>
            <a:avLst/>
            <a:gdLst/>
            <a:ahLst/>
            <a:cxnLst/>
            <a:rect r="r" b="b" t="t" l="l"/>
            <a:pathLst>
              <a:path h="8229600" w="4104513">
                <a:moveTo>
                  <a:pt x="0" y="0"/>
                </a:moveTo>
                <a:lnTo>
                  <a:pt x="4104513" y="0"/>
                </a:lnTo>
                <a:lnTo>
                  <a:pt x="410451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3771575" y="3370456"/>
            <a:ext cx="4906899" cy="8229600"/>
          </a:xfrm>
          <a:custGeom>
            <a:avLst/>
            <a:gdLst/>
            <a:ahLst/>
            <a:cxnLst/>
            <a:rect r="r" b="b" t="t" l="l"/>
            <a:pathLst>
              <a:path h="8229600" w="4906899">
                <a:moveTo>
                  <a:pt x="0" y="0"/>
                </a:moveTo>
                <a:lnTo>
                  <a:pt x="4906899" y="0"/>
                </a:lnTo>
                <a:lnTo>
                  <a:pt x="490689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2510089" y="4651034"/>
            <a:ext cx="13267822" cy="6949022"/>
          </a:xfrm>
          <a:custGeom>
            <a:avLst/>
            <a:gdLst/>
            <a:ahLst/>
            <a:cxnLst/>
            <a:rect r="r" b="b" t="t" l="l"/>
            <a:pathLst>
              <a:path h="6949022" w="13267822">
                <a:moveTo>
                  <a:pt x="0" y="0"/>
                </a:moveTo>
                <a:lnTo>
                  <a:pt x="13267822" y="0"/>
                </a:lnTo>
                <a:lnTo>
                  <a:pt x="13267822" y="6949022"/>
                </a:lnTo>
                <a:lnTo>
                  <a:pt x="0" y="6949022"/>
                </a:lnTo>
                <a:lnTo>
                  <a:pt x="0" y="0"/>
                </a:lnTo>
                <a:close/>
              </a:path>
            </a:pathLst>
          </a:custGeom>
          <a:blipFill>
            <a:blip r:embed="rId6"/>
            <a:stretch>
              <a:fillRect l="0" t="0" r="0" b="0"/>
            </a:stretch>
          </a:blipFill>
        </p:spPr>
      </p:sp>
      <p:sp>
        <p:nvSpPr>
          <p:cNvPr name="Freeform 7" id="7"/>
          <p:cNvSpPr/>
          <p:nvPr/>
        </p:nvSpPr>
        <p:spPr>
          <a:xfrm flipH="false" flipV="false" rot="0">
            <a:off x="217169" y="1826206"/>
            <a:ext cx="4153691" cy="2824828"/>
          </a:xfrm>
          <a:custGeom>
            <a:avLst/>
            <a:gdLst/>
            <a:ahLst/>
            <a:cxnLst/>
            <a:rect r="r" b="b" t="t" l="l"/>
            <a:pathLst>
              <a:path h="2824828" w="4153691">
                <a:moveTo>
                  <a:pt x="0" y="0"/>
                </a:moveTo>
                <a:lnTo>
                  <a:pt x="4153691" y="0"/>
                </a:lnTo>
                <a:lnTo>
                  <a:pt x="4153691" y="2824828"/>
                </a:lnTo>
                <a:lnTo>
                  <a:pt x="0" y="2824828"/>
                </a:lnTo>
                <a:lnTo>
                  <a:pt x="0" y="0"/>
                </a:lnTo>
                <a:close/>
              </a:path>
            </a:pathLst>
          </a:custGeom>
          <a:blipFill>
            <a:blip r:embed="rId7"/>
            <a:stretch>
              <a:fillRect l="0" t="0" r="0" b="0"/>
            </a:stretch>
          </a:blipFill>
        </p:spPr>
      </p:sp>
      <p:sp>
        <p:nvSpPr>
          <p:cNvPr name="Freeform 8" id="8"/>
          <p:cNvSpPr/>
          <p:nvPr/>
        </p:nvSpPr>
        <p:spPr>
          <a:xfrm flipH="false" flipV="false" rot="0">
            <a:off x="12455114" y="1068586"/>
            <a:ext cx="2750296" cy="1755023"/>
          </a:xfrm>
          <a:custGeom>
            <a:avLst/>
            <a:gdLst/>
            <a:ahLst/>
            <a:cxnLst/>
            <a:rect r="r" b="b" t="t" l="l"/>
            <a:pathLst>
              <a:path h="1755023" w="2750296">
                <a:moveTo>
                  <a:pt x="0" y="0"/>
                </a:moveTo>
                <a:lnTo>
                  <a:pt x="2750296" y="0"/>
                </a:lnTo>
                <a:lnTo>
                  <a:pt x="2750296" y="1755023"/>
                </a:lnTo>
                <a:lnTo>
                  <a:pt x="0" y="1755023"/>
                </a:lnTo>
                <a:lnTo>
                  <a:pt x="0" y="0"/>
                </a:lnTo>
                <a:close/>
              </a:path>
            </a:pathLst>
          </a:custGeom>
          <a:blipFill>
            <a:blip r:embed="rId8"/>
            <a:stretch>
              <a:fillRect l="0" t="0" r="0" b="0"/>
            </a:stretch>
          </a:blipFill>
        </p:spPr>
      </p:sp>
      <p:sp>
        <p:nvSpPr>
          <p:cNvPr name="Freeform 9" id="9"/>
          <p:cNvSpPr/>
          <p:nvPr/>
        </p:nvSpPr>
        <p:spPr>
          <a:xfrm flipH="false" flipV="false" rot="0">
            <a:off x="3697061" y="4651034"/>
            <a:ext cx="10904897" cy="4798154"/>
          </a:xfrm>
          <a:custGeom>
            <a:avLst/>
            <a:gdLst/>
            <a:ahLst/>
            <a:cxnLst/>
            <a:rect r="r" b="b" t="t" l="l"/>
            <a:pathLst>
              <a:path h="4798154" w="10904897">
                <a:moveTo>
                  <a:pt x="0" y="0"/>
                </a:moveTo>
                <a:lnTo>
                  <a:pt x="10904897" y="0"/>
                </a:lnTo>
                <a:lnTo>
                  <a:pt x="10904897" y="4798155"/>
                </a:lnTo>
                <a:lnTo>
                  <a:pt x="0" y="4798155"/>
                </a:lnTo>
                <a:lnTo>
                  <a:pt x="0" y="0"/>
                </a:lnTo>
                <a:close/>
              </a:path>
            </a:pathLst>
          </a:custGeom>
          <a:blipFill>
            <a:blip r:embed="rId9"/>
            <a:stretch>
              <a:fillRect l="0" t="0" r="0" b="0"/>
            </a:stretch>
          </a:blipFill>
        </p:spPr>
      </p:sp>
      <p:sp>
        <p:nvSpPr>
          <p:cNvPr name="Freeform 10" id="10"/>
          <p:cNvSpPr/>
          <p:nvPr/>
        </p:nvSpPr>
        <p:spPr>
          <a:xfrm flipH="false" flipV="false" rot="0">
            <a:off x="7142525" y="0"/>
            <a:ext cx="3102247" cy="2024216"/>
          </a:xfrm>
          <a:custGeom>
            <a:avLst/>
            <a:gdLst/>
            <a:ahLst/>
            <a:cxnLst/>
            <a:rect r="r" b="b" t="t" l="l"/>
            <a:pathLst>
              <a:path h="2024216" w="3102247">
                <a:moveTo>
                  <a:pt x="0" y="0"/>
                </a:moveTo>
                <a:lnTo>
                  <a:pt x="3102247" y="0"/>
                </a:lnTo>
                <a:lnTo>
                  <a:pt x="3102247" y="2024216"/>
                </a:lnTo>
                <a:lnTo>
                  <a:pt x="0" y="2024216"/>
                </a:lnTo>
                <a:lnTo>
                  <a:pt x="0" y="0"/>
                </a:lnTo>
                <a:close/>
              </a:path>
            </a:pathLst>
          </a:custGeom>
          <a:blipFill>
            <a:blip r:embed="rId10"/>
            <a:stretch>
              <a:fillRect l="0" t="0" r="0" b="0"/>
            </a:stretch>
          </a:blipFill>
        </p:spPr>
      </p:sp>
      <p:grpSp>
        <p:nvGrpSpPr>
          <p:cNvPr name="Group 11" id="11"/>
          <p:cNvGrpSpPr/>
          <p:nvPr/>
        </p:nvGrpSpPr>
        <p:grpSpPr>
          <a:xfrm rot="0">
            <a:off x="3252974" y="3426417"/>
            <a:ext cx="11782053" cy="5714874"/>
            <a:chOff x="0" y="0"/>
            <a:chExt cx="3103092" cy="1505152"/>
          </a:xfrm>
        </p:grpSpPr>
        <p:sp>
          <p:nvSpPr>
            <p:cNvPr name="Freeform 12" id="12"/>
            <p:cNvSpPr/>
            <p:nvPr/>
          </p:nvSpPr>
          <p:spPr>
            <a:xfrm flipH="false" flipV="false" rot="0">
              <a:off x="0" y="0"/>
              <a:ext cx="3103092" cy="1505152"/>
            </a:xfrm>
            <a:custGeom>
              <a:avLst/>
              <a:gdLst/>
              <a:ahLst/>
              <a:cxnLst/>
              <a:rect r="r" b="b" t="t" l="l"/>
              <a:pathLst>
                <a:path h="1505152" w="3103092">
                  <a:moveTo>
                    <a:pt x="33512" y="0"/>
                  </a:moveTo>
                  <a:lnTo>
                    <a:pt x="3069580" y="0"/>
                  </a:lnTo>
                  <a:cubicBezTo>
                    <a:pt x="3088088" y="0"/>
                    <a:pt x="3103092" y="15004"/>
                    <a:pt x="3103092" y="33512"/>
                  </a:cubicBezTo>
                  <a:lnTo>
                    <a:pt x="3103092" y="1471640"/>
                  </a:lnTo>
                  <a:cubicBezTo>
                    <a:pt x="3103092" y="1490148"/>
                    <a:pt x="3088088" y="1505152"/>
                    <a:pt x="3069580" y="1505152"/>
                  </a:cubicBezTo>
                  <a:lnTo>
                    <a:pt x="33512" y="1505152"/>
                  </a:lnTo>
                  <a:cubicBezTo>
                    <a:pt x="15004" y="1505152"/>
                    <a:pt x="0" y="1490148"/>
                    <a:pt x="0" y="1471640"/>
                  </a:cubicBezTo>
                  <a:lnTo>
                    <a:pt x="0" y="33512"/>
                  </a:lnTo>
                  <a:cubicBezTo>
                    <a:pt x="0" y="15004"/>
                    <a:pt x="15004" y="0"/>
                    <a:pt x="33512" y="0"/>
                  </a:cubicBezTo>
                  <a:close/>
                </a:path>
              </a:pathLst>
            </a:custGeom>
            <a:solidFill>
              <a:srgbClr val="FFFFFF"/>
            </a:solidFill>
          </p:spPr>
        </p:sp>
        <p:sp>
          <p:nvSpPr>
            <p:cNvPr name="TextBox 13" id="13"/>
            <p:cNvSpPr txBox="true"/>
            <p:nvPr/>
          </p:nvSpPr>
          <p:spPr>
            <a:xfrm>
              <a:off x="0" y="-38100"/>
              <a:ext cx="3103092" cy="1543252"/>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3849946" y="3738187"/>
            <a:ext cx="10739430" cy="5065547"/>
          </a:xfrm>
          <a:prstGeom prst="rect">
            <a:avLst/>
          </a:prstGeom>
        </p:spPr>
        <p:txBody>
          <a:bodyPr anchor="t" rtlCol="false" tIns="0" lIns="0" bIns="0" rIns="0">
            <a:spAutoFit/>
          </a:bodyPr>
          <a:lstStyle/>
          <a:p>
            <a:pPr algn="just" marL="634748" indent="-317374" lvl="1">
              <a:lnSpc>
                <a:spcPts val="5791"/>
              </a:lnSpc>
              <a:buFont typeface="Arial"/>
              <a:buChar char="•"/>
            </a:pPr>
            <a:r>
              <a:rPr lang="en-US" sz="2940">
                <a:solidFill>
                  <a:srgbClr val="2239CA"/>
                </a:solidFill>
                <a:latin typeface="Pattanakarn SemiCondensed"/>
                <a:ea typeface="Pattanakarn SemiCondensed"/>
                <a:cs typeface="Pattanakarn SemiCondensed"/>
                <a:sym typeface="Pattanakarn SemiCondensed"/>
              </a:rPr>
              <a:t>Tổng quan về đề tài</a:t>
            </a:r>
          </a:p>
          <a:p>
            <a:pPr algn="just" marL="634748" indent="-317374" lvl="1">
              <a:lnSpc>
                <a:spcPts val="5791"/>
              </a:lnSpc>
              <a:buFont typeface="Arial"/>
              <a:buChar char="•"/>
            </a:pPr>
            <a:r>
              <a:rPr lang="en-US" sz="2940">
                <a:solidFill>
                  <a:srgbClr val="2239CA"/>
                </a:solidFill>
                <a:latin typeface="Pattanakarn SemiCondensed"/>
                <a:ea typeface="Pattanakarn SemiCondensed"/>
                <a:cs typeface="Pattanakarn SemiCondensed"/>
                <a:sym typeface="Pattanakarn SemiCondensed"/>
              </a:rPr>
              <a:t>Giới thiệu về thư viện streamlit</a:t>
            </a:r>
          </a:p>
          <a:p>
            <a:pPr algn="just" marL="634748" indent="-317374" lvl="1">
              <a:lnSpc>
                <a:spcPts val="5791"/>
              </a:lnSpc>
              <a:buFont typeface="Arial"/>
              <a:buChar char="•"/>
            </a:pPr>
            <a:r>
              <a:rPr lang="en-US" sz="2940">
                <a:solidFill>
                  <a:srgbClr val="2239CA"/>
                </a:solidFill>
                <a:latin typeface="Pattanakarn SemiCondensed"/>
                <a:ea typeface="Pattanakarn SemiCondensed"/>
                <a:cs typeface="Pattanakarn SemiCondensed"/>
                <a:sym typeface="Pattanakarn SemiCondensed"/>
              </a:rPr>
              <a:t>Giới thiệu thư viện Pandas &amp; Numpy</a:t>
            </a:r>
          </a:p>
          <a:p>
            <a:pPr algn="just" marL="634748" indent="-317374" lvl="1">
              <a:lnSpc>
                <a:spcPts val="5791"/>
              </a:lnSpc>
              <a:buFont typeface="Arial"/>
              <a:buChar char="•"/>
            </a:pPr>
            <a:r>
              <a:rPr lang="en-US" sz="2940">
                <a:solidFill>
                  <a:srgbClr val="2239CA"/>
                </a:solidFill>
                <a:latin typeface="Pattanakarn SemiCondensed"/>
                <a:ea typeface="Pattanakarn SemiCondensed"/>
                <a:cs typeface="Pattanakarn SemiCondensed"/>
                <a:sym typeface="Pattanakarn SemiCondensed"/>
              </a:rPr>
              <a:t>Giới thiệu thư viện Plotly</a:t>
            </a:r>
          </a:p>
          <a:p>
            <a:pPr algn="just" marL="634748" indent="-317374" lvl="1">
              <a:lnSpc>
                <a:spcPts val="5791"/>
              </a:lnSpc>
              <a:buFont typeface="Arial"/>
              <a:buChar char="•"/>
            </a:pPr>
            <a:r>
              <a:rPr lang="en-US" sz="2940">
                <a:solidFill>
                  <a:srgbClr val="2239CA"/>
                </a:solidFill>
                <a:latin typeface="Pattanakarn SemiCondensed"/>
                <a:ea typeface="Pattanakarn SemiCondensed"/>
                <a:cs typeface="Pattanakarn SemiCondensed"/>
                <a:sym typeface="Pattanakarn SemiCondensed"/>
              </a:rPr>
              <a:t>Giới thiệu thư viện SQLite</a:t>
            </a:r>
          </a:p>
          <a:p>
            <a:pPr algn="just" marL="634748" indent="-317374" lvl="1">
              <a:lnSpc>
                <a:spcPts val="5791"/>
              </a:lnSpc>
              <a:buFont typeface="Arial"/>
              <a:buChar char="•"/>
            </a:pPr>
            <a:r>
              <a:rPr lang="en-US" sz="2940">
                <a:solidFill>
                  <a:srgbClr val="2239CA"/>
                </a:solidFill>
                <a:latin typeface="Pattanakarn SemiCondensed"/>
                <a:ea typeface="Pattanakarn SemiCondensed"/>
                <a:cs typeface="Pattanakarn SemiCondensed"/>
                <a:sym typeface="Pattanakarn SemiCondensed"/>
              </a:rPr>
              <a:t>Giới thiệu thư viện Hashlib</a:t>
            </a:r>
          </a:p>
          <a:p>
            <a:pPr algn="just" marL="634748" indent="-317374" lvl="1">
              <a:lnSpc>
                <a:spcPts val="5791"/>
              </a:lnSpc>
              <a:buFont typeface="Arial"/>
              <a:buChar char="•"/>
            </a:pPr>
            <a:r>
              <a:rPr lang="en-US" sz="2940">
                <a:solidFill>
                  <a:srgbClr val="2239CA"/>
                </a:solidFill>
                <a:latin typeface="Pattanakarn SemiCondensed"/>
                <a:ea typeface="Pattanakarn SemiCondensed"/>
                <a:cs typeface="Pattanakarn SemiCondensed"/>
                <a:sym typeface="Pattanakarn SemiCondensed"/>
              </a:rPr>
              <a:t>Giới thiệu các module riêng trong project</a:t>
            </a:r>
          </a:p>
        </p:txBody>
      </p:sp>
      <p:sp>
        <p:nvSpPr>
          <p:cNvPr name="TextBox 15" id="15"/>
          <p:cNvSpPr txBox="true"/>
          <p:nvPr/>
        </p:nvSpPr>
        <p:spPr>
          <a:xfrm rot="0">
            <a:off x="4123474" y="2415660"/>
            <a:ext cx="10052072" cy="1483995"/>
          </a:xfrm>
          <a:prstGeom prst="rect">
            <a:avLst/>
          </a:prstGeom>
        </p:spPr>
        <p:txBody>
          <a:bodyPr anchor="t" rtlCol="false" tIns="0" lIns="0" bIns="0" rIns="0">
            <a:spAutoFit/>
          </a:bodyPr>
          <a:lstStyle/>
          <a:p>
            <a:pPr algn="ctr">
              <a:lnSpc>
                <a:spcPts val="12180"/>
              </a:lnSpc>
              <a:spcBef>
                <a:spcPct val="0"/>
              </a:spcBef>
            </a:pPr>
            <a:r>
              <a:rPr lang="en-US" sz="8700">
                <a:solidFill>
                  <a:srgbClr val="FFFFFF"/>
                </a:solidFill>
                <a:latin typeface="Fira Sans"/>
                <a:ea typeface="Fira Sans"/>
                <a:cs typeface="Fira Sans"/>
                <a:sym typeface="Fira Sans"/>
              </a:rPr>
              <a:t>Cơ sở lý thuyết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7744" r="0" b="-57744"/>
            </a:stretch>
          </a:blipFill>
        </p:spPr>
      </p:sp>
      <p:sp>
        <p:nvSpPr>
          <p:cNvPr name="Freeform 3" id="3"/>
          <p:cNvSpPr/>
          <p:nvPr/>
        </p:nvSpPr>
        <p:spPr>
          <a:xfrm flipH="false" flipV="false" rot="0">
            <a:off x="7142525" y="0"/>
            <a:ext cx="3102247" cy="2024216"/>
          </a:xfrm>
          <a:custGeom>
            <a:avLst/>
            <a:gdLst/>
            <a:ahLst/>
            <a:cxnLst/>
            <a:rect r="r" b="b" t="t" l="l"/>
            <a:pathLst>
              <a:path h="2024216" w="3102247">
                <a:moveTo>
                  <a:pt x="0" y="0"/>
                </a:moveTo>
                <a:lnTo>
                  <a:pt x="3102247" y="0"/>
                </a:lnTo>
                <a:lnTo>
                  <a:pt x="3102247" y="2024216"/>
                </a:lnTo>
                <a:lnTo>
                  <a:pt x="0" y="2024216"/>
                </a:lnTo>
                <a:lnTo>
                  <a:pt x="0" y="0"/>
                </a:lnTo>
                <a:close/>
              </a:path>
            </a:pathLst>
          </a:custGeom>
          <a:blipFill>
            <a:blip r:embed="rId3"/>
            <a:stretch>
              <a:fillRect l="0" t="0" r="0" b="0"/>
            </a:stretch>
          </a:blipFill>
        </p:spPr>
      </p:sp>
      <p:sp>
        <p:nvSpPr>
          <p:cNvPr name="Freeform 4" id="4"/>
          <p:cNvSpPr/>
          <p:nvPr/>
        </p:nvSpPr>
        <p:spPr>
          <a:xfrm flipH="false" flipV="false" rot="0">
            <a:off x="0" y="0"/>
            <a:ext cx="18441533" cy="3941878"/>
          </a:xfrm>
          <a:custGeom>
            <a:avLst/>
            <a:gdLst/>
            <a:ahLst/>
            <a:cxnLst/>
            <a:rect r="r" b="b" t="t" l="l"/>
            <a:pathLst>
              <a:path h="3941878" w="18441533">
                <a:moveTo>
                  <a:pt x="0" y="0"/>
                </a:moveTo>
                <a:lnTo>
                  <a:pt x="18441533" y="0"/>
                </a:lnTo>
                <a:lnTo>
                  <a:pt x="18441533" y="3941878"/>
                </a:lnTo>
                <a:lnTo>
                  <a:pt x="0" y="3941878"/>
                </a:lnTo>
                <a:lnTo>
                  <a:pt x="0" y="0"/>
                </a:lnTo>
                <a:close/>
              </a:path>
            </a:pathLst>
          </a:custGeom>
          <a:blipFill>
            <a:blip r:embed="rId4"/>
            <a:stretch>
              <a:fillRect l="0" t="0" r="0" b="0"/>
            </a:stretch>
          </a:blipFill>
        </p:spPr>
      </p:sp>
      <p:sp>
        <p:nvSpPr>
          <p:cNvPr name="Freeform 5" id="5"/>
          <p:cNvSpPr/>
          <p:nvPr/>
        </p:nvSpPr>
        <p:spPr>
          <a:xfrm flipH="false" flipV="false" rot="0">
            <a:off x="-407452" y="3370456"/>
            <a:ext cx="4104513" cy="8229600"/>
          </a:xfrm>
          <a:custGeom>
            <a:avLst/>
            <a:gdLst/>
            <a:ahLst/>
            <a:cxnLst/>
            <a:rect r="r" b="b" t="t" l="l"/>
            <a:pathLst>
              <a:path h="8229600" w="4104513">
                <a:moveTo>
                  <a:pt x="0" y="0"/>
                </a:moveTo>
                <a:lnTo>
                  <a:pt x="4104513" y="0"/>
                </a:lnTo>
                <a:lnTo>
                  <a:pt x="4104513"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3771575" y="3370456"/>
            <a:ext cx="4906899" cy="8229600"/>
          </a:xfrm>
          <a:custGeom>
            <a:avLst/>
            <a:gdLst/>
            <a:ahLst/>
            <a:cxnLst/>
            <a:rect r="r" b="b" t="t" l="l"/>
            <a:pathLst>
              <a:path h="8229600" w="4906899">
                <a:moveTo>
                  <a:pt x="0" y="0"/>
                </a:moveTo>
                <a:lnTo>
                  <a:pt x="4906899" y="0"/>
                </a:lnTo>
                <a:lnTo>
                  <a:pt x="4906899"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0">
            <a:off x="2510089" y="4651034"/>
            <a:ext cx="13267822" cy="6949022"/>
          </a:xfrm>
          <a:custGeom>
            <a:avLst/>
            <a:gdLst/>
            <a:ahLst/>
            <a:cxnLst/>
            <a:rect r="r" b="b" t="t" l="l"/>
            <a:pathLst>
              <a:path h="6949022" w="13267822">
                <a:moveTo>
                  <a:pt x="0" y="0"/>
                </a:moveTo>
                <a:lnTo>
                  <a:pt x="13267822" y="0"/>
                </a:lnTo>
                <a:lnTo>
                  <a:pt x="13267822" y="6949022"/>
                </a:lnTo>
                <a:lnTo>
                  <a:pt x="0" y="6949022"/>
                </a:lnTo>
                <a:lnTo>
                  <a:pt x="0" y="0"/>
                </a:lnTo>
                <a:close/>
              </a:path>
            </a:pathLst>
          </a:custGeom>
          <a:blipFill>
            <a:blip r:embed="rId7"/>
            <a:stretch>
              <a:fillRect l="0" t="0" r="0" b="0"/>
            </a:stretch>
          </a:blipFill>
        </p:spPr>
      </p:sp>
      <p:sp>
        <p:nvSpPr>
          <p:cNvPr name="Freeform 8" id="8"/>
          <p:cNvSpPr/>
          <p:nvPr/>
        </p:nvSpPr>
        <p:spPr>
          <a:xfrm flipH="false" flipV="false" rot="0">
            <a:off x="217169" y="1826206"/>
            <a:ext cx="4153691" cy="2824828"/>
          </a:xfrm>
          <a:custGeom>
            <a:avLst/>
            <a:gdLst/>
            <a:ahLst/>
            <a:cxnLst/>
            <a:rect r="r" b="b" t="t" l="l"/>
            <a:pathLst>
              <a:path h="2824828" w="4153691">
                <a:moveTo>
                  <a:pt x="0" y="0"/>
                </a:moveTo>
                <a:lnTo>
                  <a:pt x="4153691" y="0"/>
                </a:lnTo>
                <a:lnTo>
                  <a:pt x="4153691" y="2824828"/>
                </a:lnTo>
                <a:lnTo>
                  <a:pt x="0" y="2824828"/>
                </a:lnTo>
                <a:lnTo>
                  <a:pt x="0" y="0"/>
                </a:lnTo>
                <a:close/>
              </a:path>
            </a:pathLst>
          </a:custGeom>
          <a:blipFill>
            <a:blip r:embed="rId8"/>
            <a:stretch>
              <a:fillRect l="0" t="0" r="0" b="0"/>
            </a:stretch>
          </a:blipFill>
        </p:spPr>
      </p:sp>
      <p:sp>
        <p:nvSpPr>
          <p:cNvPr name="Freeform 9" id="9"/>
          <p:cNvSpPr/>
          <p:nvPr/>
        </p:nvSpPr>
        <p:spPr>
          <a:xfrm flipH="false" flipV="false" rot="0">
            <a:off x="12455114" y="1068586"/>
            <a:ext cx="2750296" cy="1755023"/>
          </a:xfrm>
          <a:custGeom>
            <a:avLst/>
            <a:gdLst/>
            <a:ahLst/>
            <a:cxnLst/>
            <a:rect r="r" b="b" t="t" l="l"/>
            <a:pathLst>
              <a:path h="1755023" w="2750296">
                <a:moveTo>
                  <a:pt x="0" y="0"/>
                </a:moveTo>
                <a:lnTo>
                  <a:pt x="2750296" y="0"/>
                </a:lnTo>
                <a:lnTo>
                  <a:pt x="2750296" y="1755023"/>
                </a:lnTo>
                <a:lnTo>
                  <a:pt x="0" y="1755023"/>
                </a:lnTo>
                <a:lnTo>
                  <a:pt x="0" y="0"/>
                </a:lnTo>
                <a:close/>
              </a:path>
            </a:pathLst>
          </a:custGeom>
          <a:blipFill>
            <a:blip r:embed="rId9"/>
            <a:stretch>
              <a:fillRect l="0" t="0" r="0" b="0"/>
            </a:stretch>
          </a:blipFill>
        </p:spPr>
      </p:sp>
      <p:sp>
        <p:nvSpPr>
          <p:cNvPr name="Freeform 10" id="10"/>
          <p:cNvSpPr/>
          <p:nvPr/>
        </p:nvSpPr>
        <p:spPr>
          <a:xfrm flipH="false" flipV="false" rot="0">
            <a:off x="3697061" y="4651034"/>
            <a:ext cx="10904897" cy="4798154"/>
          </a:xfrm>
          <a:custGeom>
            <a:avLst/>
            <a:gdLst/>
            <a:ahLst/>
            <a:cxnLst/>
            <a:rect r="r" b="b" t="t" l="l"/>
            <a:pathLst>
              <a:path h="4798154" w="10904897">
                <a:moveTo>
                  <a:pt x="0" y="0"/>
                </a:moveTo>
                <a:lnTo>
                  <a:pt x="10904897" y="0"/>
                </a:lnTo>
                <a:lnTo>
                  <a:pt x="10904897" y="4798155"/>
                </a:lnTo>
                <a:lnTo>
                  <a:pt x="0" y="4798155"/>
                </a:lnTo>
                <a:lnTo>
                  <a:pt x="0" y="0"/>
                </a:lnTo>
                <a:close/>
              </a:path>
            </a:pathLst>
          </a:custGeom>
          <a:blipFill>
            <a:blip r:embed="rId10"/>
            <a:stretch>
              <a:fillRect l="0" t="0" r="0" b="0"/>
            </a:stretch>
          </a:blipFill>
        </p:spPr>
      </p:sp>
      <p:sp>
        <p:nvSpPr>
          <p:cNvPr name="Freeform 11" id="11"/>
          <p:cNvSpPr/>
          <p:nvPr/>
        </p:nvSpPr>
        <p:spPr>
          <a:xfrm flipH="false" flipV="false" rot="0">
            <a:off x="7142525" y="0"/>
            <a:ext cx="3102247" cy="2024216"/>
          </a:xfrm>
          <a:custGeom>
            <a:avLst/>
            <a:gdLst/>
            <a:ahLst/>
            <a:cxnLst/>
            <a:rect r="r" b="b" t="t" l="l"/>
            <a:pathLst>
              <a:path h="2024216" w="3102247">
                <a:moveTo>
                  <a:pt x="0" y="0"/>
                </a:moveTo>
                <a:lnTo>
                  <a:pt x="3102247" y="0"/>
                </a:lnTo>
                <a:lnTo>
                  <a:pt x="3102247" y="2024216"/>
                </a:lnTo>
                <a:lnTo>
                  <a:pt x="0" y="2024216"/>
                </a:lnTo>
                <a:lnTo>
                  <a:pt x="0" y="0"/>
                </a:lnTo>
                <a:close/>
              </a:path>
            </a:pathLst>
          </a:custGeom>
          <a:blipFill>
            <a:blip r:embed="rId3"/>
            <a:stretch>
              <a:fillRect l="0" t="0" r="0" b="0"/>
            </a:stretch>
          </a:blipFill>
        </p:spPr>
      </p:sp>
      <p:grpSp>
        <p:nvGrpSpPr>
          <p:cNvPr name="Group 12" id="12"/>
          <p:cNvGrpSpPr/>
          <p:nvPr/>
        </p:nvGrpSpPr>
        <p:grpSpPr>
          <a:xfrm rot="0">
            <a:off x="2778764" y="3426417"/>
            <a:ext cx="12730472" cy="5714874"/>
            <a:chOff x="0" y="0"/>
            <a:chExt cx="3352882" cy="1505152"/>
          </a:xfrm>
        </p:grpSpPr>
        <p:sp>
          <p:nvSpPr>
            <p:cNvPr name="Freeform 13" id="13"/>
            <p:cNvSpPr/>
            <p:nvPr/>
          </p:nvSpPr>
          <p:spPr>
            <a:xfrm flipH="false" flipV="false" rot="0">
              <a:off x="0" y="0"/>
              <a:ext cx="3352881" cy="1505152"/>
            </a:xfrm>
            <a:custGeom>
              <a:avLst/>
              <a:gdLst/>
              <a:ahLst/>
              <a:cxnLst/>
              <a:rect r="r" b="b" t="t" l="l"/>
              <a:pathLst>
                <a:path h="1505152" w="3352881">
                  <a:moveTo>
                    <a:pt x="31015" y="0"/>
                  </a:moveTo>
                  <a:lnTo>
                    <a:pt x="3321866" y="0"/>
                  </a:lnTo>
                  <a:cubicBezTo>
                    <a:pt x="3330092" y="0"/>
                    <a:pt x="3337981" y="3268"/>
                    <a:pt x="3343797" y="9084"/>
                  </a:cubicBezTo>
                  <a:cubicBezTo>
                    <a:pt x="3349614" y="14901"/>
                    <a:pt x="3352881" y="22789"/>
                    <a:pt x="3352881" y="31015"/>
                  </a:cubicBezTo>
                  <a:lnTo>
                    <a:pt x="3352881" y="1474137"/>
                  </a:lnTo>
                  <a:cubicBezTo>
                    <a:pt x="3352881" y="1482363"/>
                    <a:pt x="3349614" y="1490251"/>
                    <a:pt x="3343797" y="1496068"/>
                  </a:cubicBezTo>
                  <a:cubicBezTo>
                    <a:pt x="3337981" y="1501884"/>
                    <a:pt x="3330092" y="1505152"/>
                    <a:pt x="3321866" y="1505152"/>
                  </a:cubicBezTo>
                  <a:lnTo>
                    <a:pt x="31015" y="1505152"/>
                  </a:lnTo>
                  <a:cubicBezTo>
                    <a:pt x="22789" y="1505152"/>
                    <a:pt x="14901" y="1501884"/>
                    <a:pt x="9084" y="1496068"/>
                  </a:cubicBezTo>
                  <a:cubicBezTo>
                    <a:pt x="3268" y="1490251"/>
                    <a:pt x="0" y="1482363"/>
                    <a:pt x="0" y="1474137"/>
                  </a:cubicBezTo>
                  <a:lnTo>
                    <a:pt x="0" y="31015"/>
                  </a:lnTo>
                  <a:cubicBezTo>
                    <a:pt x="0" y="22789"/>
                    <a:pt x="3268" y="14901"/>
                    <a:pt x="9084" y="9084"/>
                  </a:cubicBezTo>
                  <a:cubicBezTo>
                    <a:pt x="14901" y="3268"/>
                    <a:pt x="22789" y="0"/>
                    <a:pt x="31015" y="0"/>
                  </a:cubicBezTo>
                  <a:close/>
                </a:path>
              </a:pathLst>
            </a:custGeom>
            <a:solidFill>
              <a:srgbClr val="FFFFFF"/>
            </a:solidFill>
          </p:spPr>
        </p:sp>
        <p:sp>
          <p:nvSpPr>
            <p:cNvPr name="TextBox 14" id="14"/>
            <p:cNvSpPr txBox="true"/>
            <p:nvPr/>
          </p:nvSpPr>
          <p:spPr>
            <a:xfrm>
              <a:off x="0" y="-38100"/>
              <a:ext cx="3352882" cy="1543252"/>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1226114" y="4494075"/>
            <a:ext cx="3379947" cy="337994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52683" y="0"/>
                  </a:moveTo>
                  <a:lnTo>
                    <a:pt x="760117" y="0"/>
                  </a:lnTo>
                  <a:cubicBezTo>
                    <a:pt x="774090" y="0"/>
                    <a:pt x="787490" y="5550"/>
                    <a:pt x="797370" y="15430"/>
                  </a:cubicBezTo>
                  <a:cubicBezTo>
                    <a:pt x="807250" y="25310"/>
                    <a:pt x="812800" y="38710"/>
                    <a:pt x="812800" y="52683"/>
                  </a:cubicBezTo>
                  <a:lnTo>
                    <a:pt x="812800" y="760117"/>
                  </a:lnTo>
                  <a:cubicBezTo>
                    <a:pt x="812800" y="774090"/>
                    <a:pt x="807250" y="787490"/>
                    <a:pt x="797370" y="797370"/>
                  </a:cubicBezTo>
                  <a:cubicBezTo>
                    <a:pt x="787490" y="807250"/>
                    <a:pt x="774090" y="812800"/>
                    <a:pt x="760117" y="812800"/>
                  </a:cubicBezTo>
                  <a:lnTo>
                    <a:pt x="52683" y="812800"/>
                  </a:lnTo>
                  <a:cubicBezTo>
                    <a:pt x="38710" y="812800"/>
                    <a:pt x="25310" y="807250"/>
                    <a:pt x="15430" y="797370"/>
                  </a:cubicBezTo>
                  <a:cubicBezTo>
                    <a:pt x="5550" y="787490"/>
                    <a:pt x="0" y="774090"/>
                    <a:pt x="0" y="760117"/>
                  </a:cubicBezTo>
                  <a:lnTo>
                    <a:pt x="0" y="52683"/>
                  </a:lnTo>
                  <a:cubicBezTo>
                    <a:pt x="0" y="38710"/>
                    <a:pt x="5550" y="25310"/>
                    <a:pt x="15430" y="15430"/>
                  </a:cubicBezTo>
                  <a:cubicBezTo>
                    <a:pt x="25310" y="5550"/>
                    <a:pt x="38710" y="0"/>
                    <a:pt x="52683" y="0"/>
                  </a:cubicBezTo>
                  <a:close/>
                </a:path>
              </a:pathLst>
            </a:custGeom>
            <a:blipFill>
              <a:blip r:embed="rId11"/>
              <a:stretch>
                <a:fillRect l="-38888" t="0" r="-38888" b="0"/>
              </a:stretch>
            </a:blipFill>
          </p:spPr>
        </p:sp>
      </p:grpSp>
      <p:sp>
        <p:nvSpPr>
          <p:cNvPr name="TextBox 17" id="17"/>
          <p:cNvSpPr txBox="true"/>
          <p:nvPr/>
        </p:nvSpPr>
        <p:spPr>
          <a:xfrm rot="0">
            <a:off x="3767538" y="1862291"/>
            <a:ext cx="9852220" cy="3027045"/>
          </a:xfrm>
          <a:prstGeom prst="rect">
            <a:avLst/>
          </a:prstGeom>
        </p:spPr>
        <p:txBody>
          <a:bodyPr anchor="t" rtlCol="false" tIns="0" lIns="0" bIns="0" rIns="0">
            <a:spAutoFit/>
          </a:bodyPr>
          <a:lstStyle/>
          <a:p>
            <a:pPr algn="ctr">
              <a:lnSpc>
                <a:spcPts val="12180"/>
              </a:lnSpc>
              <a:spcBef>
                <a:spcPct val="0"/>
              </a:spcBef>
            </a:pPr>
            <a:r>
              <a:rPr lang="en-US" sz="8700">
                <a:solidFill>
                  <a:srgbClr val="FFFFFF"/>
                </a:solidFill>
                <a:latin typeface="Fira Sans"/>
                <a:ea typeface="Fira Sans"/>
                <a:cs typeface="Fira Sans"/>
                <a:sym typeface="Fira Sans"/>
              </a:rPr>
              <a:t>Phân tích thiết kế hệ thống</a:t>
            </a:r>
          </a:p>
        </p:txBody>
      </p:sp>
      <p:grpSp>
        <p:nvGrpSpPr>
          <p:cNvPr name="Group 18" id="18"/>
          <p:cNvGrpSpPr/>
          <p:nvPr/>
        </p:nvGrpSpPr>
        <p:grpSpPr>
          <a:xfrm rot="0">
            <a:off x="3121819" y="5377243"/>
            <a:ext cx="886892" cy="806806"/>
            <a:chOff x="0" y="0"/>
            <a:chExt cx="233585" cy="212492"/>
          </a:xfrm>
        </p:grpSpPr>
        <p:sp>
          <p:nvSpPr>
            <p:cNvPr name="Freeform 19" id="19"/>
            <p:cNvSpPr/>
            <p:nvPr/>
          </p:nvSpPr>
          <p:spPr>
            <a:xfrm flipH="false" flipV="false" rot="0">
              <a:off x="0" y="0"/>
              <a:ext cx="233585" cy="212492"/>
            </a:xfrm>
            <a:custGeom>
              <a:avLst/>
              <a:gdLst/>
              <a:ahLst/>
              <a:cxnLst/>
              <a:rect r="r" b="b" t="t" l="l"/>
              <a:pathLst>
                <a:path h="212492" w="233585">
                  <a:moveTo>
                    <a:pt x="106246" y="0"/>
                  </a:moveTo>
                  <a:lnTo>
                    <a:pt x="127339" y="0"/>
                  </a:lnTo>
                  <a:cubicBezTo>
                    <a:pt x="155517" y="0"/>
                    <a:pt x="182541" y="11194"/>
                    <a:pt x="202466" y="31119"/>
                  </a:cubicBezTo>
                  <a:cubicBezTo>
                    <a:pt x="222391" y="51044"/>
                    <a:pt x="233585" y="78068"/>
                    <a:pt x="233585" y="106246"/>
                  </a:cubicBezTo>
                  <a:lnTo>
                    <a:pt x="233585" y="106246"/>
                  </a:lnTo>
                  <a:cubicBezTo>
                    <a:pt x="233585" y="164924"/>
                    <a:pt x="186017" y="212492"/>
                    <a:pt x="127339" y="212492"/>
                  </a:cubicBezTo>
                  <a:lnTo>
                    <a:pt x="106246" y="212492"/>
                  </a:lnTo>
                  <a:cubicBezTo>
                    <a:pt x="78068" y="212492"/>
                    <a:pt x="51044" y="201298"/>
                    <a:pt x="31119" y="181373"/>
                  </a:cubicBezTo>
                  <a:cubicBezTo>
                    <a:pt x="11194" y="161448"/>
                    <a:pt x="0" y="134424"/>
                    <a:pt x="0" y="106246"/>
                  </a:cubicBezTo>
                  <a:lnTo>
                    <a:pt x="0" y="106246"/>
                  </a:lnTo>
                  <a:cubicBezTo>
                    <a:pt x="0" y="78068"/>
                    <a:pt x="11194" y="51044"/>
                    <a:pt x="31119" y="31119"/>
                  </a:cubicBezTo>
                  <a:cubicBezTo>
                    <a:pt x="51044" y="11194"/>
                    <a:pt x="78068" y="0"/>
                    <a:pt x="106246" y="0"/>
                  </a:cubicBezTo>
                  <a:close/>
                </a:path>
              </a:pathLst>
            </a:custGeom>
            <a:solidFill>
              <a:srgbClr val="5170FF"/>
            </a:solidFill>
          </p:spPr>
        </p:sp>
        <p:sp>
          <p:nvSpPr>
            <p:cNvPr name="TextBox 20" id="20"/>
            <p:cNvSpPr txBox="true"/>
            <p:nvPr/>
          </p:nvSpPr>
          <p:spPr>
            <a:xfrm>
              <a:off x="0" y="-47625"/>
              <a:ext cx="233585" cy="260117"/>
            </a:xfrm>
            <a:prstGeom prst="rect">
              <a:avLst/>
            </a:prstGeom>
          </p:spPr>
          <p:txBody>
            <a:bodyPr anchor="ctr" rtlCol="false" tIns="50800" lIns="50800" bIns="50800" rIns="50800"/>
            <a:lstStyle/>
            <a:p>
              <a:pPr algn="ctr">
                <a:lnSpc>
                  <a:spcPts val="3359"/>
                </a:lnSpc>
              </a:pPr>
              <a:r>
                <a:rPr lang="en-US" sz="2400">
                  <a:solidFill>
                    <a:srgbClr val="FFFFFF"/>
                  </a:solidFill>
                  <a:latin typeface="Pattanakarn SemiCondensed"/>
                  <a:ea typeface="Pattanakarn SemiCondensed"/>
                  <a:cs typeface="Pattanakarn SemiCondensed"/>
                  <a:sym typeface="Pattanakarn SemiCondensed"/>
                </a:rPr>
                <a:t>2.1</a:t>
              </a:r>
            </a:p>
          </p:txBody>
        </p:sp>
      </p:grpSp>
      <p:grpSp>
        <p:nvGrpSpPr>
          <p:cNvPr name="Group 21" id="21"/>
          <p:cNvGrpSpPr/>
          <p:nvPr/>
        </p:nvGrpSpPr>
        <p:grpSpPr>
          <a:xfrm rot="0">
            <a:off x="3121819" y="7050111"/>
            <a:ext cx="886892" cy="806806"/>
            <a:chOff x="0" y="0"/>
            <a:chExt cx="233585" cy="212492"/>
          </a:xfrm>
        </p:grpSpPr>
        <p:sp>
          <p:nvSpPr>
            <p:cNvPr name="Freeform 22" id="22"/>
            <p:cNvSpPr/>
            <p:nvPr/>
          </p:nvSpPr>
          <p:spPr>
            <a:xfrm flipH="false" flipV="false" rot="0">
              <a:off x="0" y="0"/>
              <a:ext cx="233585" cy="212492"/>
            </a:xfrm>
            <a:custGeom>
              <a:avLst/>
              <a:gdLst/>
              <a:ahLst/>
              <a:cxnLst/>
              <a:rect r="r" b="b" t="t" l="l"/>
              <a:pathLst>
                <a:path h="212492" w="233585">
                  <a:moveTo>
                    <a:pt x="106246" y="0"/>
                  </a:moveTo>
                  <a:lnTo>
                    <a:pt x="127339" y="0"/>
                  </a:lnTo>
                  <a:cubicBezTo>
                    <a:pt x="155517" y="0"/>
                    <a:pt x="182541" y="11194"/>
                    <a:pt x="202466" y="31119"/>
                  </a:cubicBezTo>
                  <a:cubicBezTo>
                    <a:pt x="222391" y="51044"/>
                    <a:pt x="233585" y="78068"/>
                    <a:pt x="233585" y="106246"/>
                  </a:cubicBezTo>
                  <a:lnTo>
                    <a:pt x="233585" y="106246"/>
                  </a:lnTo>
                  <a:cubicBezTo>
                    <a:pt x="233585" y="164924"/>
                    <a:pt x="186017" y="212492"/>
                    <a:pt x="127339" y="212492"/>
                  </a:cubicBezTo>
                  <a:lnTo>
                    <a:pt x="106246" y="212492"/>
                  </a:lnTo>
                  <a:cubicBezTo>
                    <a:pt x="78068" y="212492"/>
                    <a:pt x="51044" y="201298"/>
                    <a:pt x="31119" y="181373"/>
                  </a:cubicBezTo>
                  <a:cubicBezTo>
                    <a:pt x="11194" y="161448"/>
                    <a:pt x="0" y="134424"/>
                    <a:pt x="0" y="106246"/>
                  </a:cubicBezTo>
                  <a:lnTo>
                    <a:pt x="0" y="106246"/>
                  </a:lnTo>
                  <a:cubicBezTo>
                    <a:pt x="0" y="78068"/>
                    <a:pt x="11194" y="51044"/>
                    <a:pt x="31119" y="31119"/>
                  </a:cubicBezTo>
                  <a:cubicBezTo>
                    <a:pt x="51044" y="11194"/>
                    <a:pt x="78068" y="0"/>
                    <a:pt x="106246" y="0"/>
                  </a:cubicBezTo>
                  <a:close/>
                </a:path>
              </a:pathLst>
            </a:custGeom>
            <a:solidFill>
              <a:srgbClr val="5170FF"/>
            </a:solidFill>
          </p:spPr>
        </p:sp>
        <p:sp>
          <p:nvSpPr>
            <p:cNvPr name="TextBox 23" id="23"/>
            <p:cNvSpPr txBox="true"/>
            <p:nvPr/>
          </p:nvSpPr>
          <p:spPr>
            <a:xfrm>
              <a:off x="0" y="-47625"/>
              <a:ext cx="233585" cy="260117"/>
            </a:xfrm>
            <a:prstGeom prst="rect">
              <a:avLst/>
            </a:prstGeom>
          </p:spPr>
          <p:txBody>
            <a:bodyPr anchor="ctr" rtlCol="false" tIns="50800" lIns="50800" bIns="50800" rIns="50800"/>
            <a:lstStyle/>
            <a:p>
              <a:pPr algn="ctr">
                <a:lnSpc>
                  <a:spcPts val="3359"/>
                </a:lnSpc>
              </a:pPr>
              <a:r>
                <a:rPr lang="en-US" sz="2400">
                  <a:solidFill>
                    <a:srgbClr val="FFFFFF"/>
                  </a:solidFill>
                  <a:latin typeface="Pattanakarn SemiCondensed"/>
                  <a:ea typeface="Pattanakarn SemiCondensed"/>
                  <a:cs typeface="Pattanakarn SemiCondensed"/>
                  <a:sym typeface="Pattanakarn SemiCondensed"/>
                </a:rPr>
                <a:t>2.2</a:t>
              </a:r>
            </a:p>
          </p:txBody>
        </p:sp>
      </p:grpSp>
      <p:grpSp>
        <p:nvGrpSpPr>
          <p:cNvPr name="Group 24" id="24"/>
          <p:cNvGrpSpPr/>
          <p:nvPr/>
        </p:nvGrpSpPr>
        <p:grpSpPr>
          <a:xfrm rot="0">
            <a:off x="4410151" y="5377243"/>
            <a:ext cx="6102873" cy="806806"/>
            <a:chOff x="0" y="0"/>
            <a:chExt cx="1607341" cy="212492"/>
          </a:xfrm>
        </p:grpSpPr>
        <p:sp>
          <p:nvSpPr>
            <p:cNvPr name="Freeform 25" id="25"/>
            <p:cNvSpPr/>
            <p:nvPr/>
          </p:nvSpPr>
          <p:spPr>
            <a:xfrm flipH="false" flipV="false" rot="0">
              <a:off x="0" y="0"/>
              <a:ext cx="1607341" cy="212492"/>
            </a:xfrm>
            <a:custGeom>
              <a:avLst/>
              <a:gdLst/>
              <a:ahLst/>
              <a:cxnLst/>
              <a:rect r="r" b="b" t="t" l="l"/>
              <a:pathLst>
                <a:path h="212492" w="1607341">
                  <a:moveTo>
                    <a:pt x="21566" y="0"/>
                  </a:moveTo>
                  <a:lnTo>
                    <a:pt x="1585775" y="0"/>
                  </a:lnTo>
                  <a:cubicBezTo>
                    <a:pt x="1591495" y="0"/>
                    <a:pt x="1596980" y="2272"/>
                    <a:pt x="1601025" y="6316"/>
                  </a:cubicBezTo>
                  <a:cubicBezTo>
                    <a:pt x="1605069" y="10361"/>
                    <a:pt x="1607341" y="15846"/>
                    <a:pt x="1607341" y="21566"/>
                  </a:cubicBezTo>
                  <a:lnTo>
                    <a:pt x="1607341" y="190926"/>
                  </a:lnTo>
                  <a:cubicBezTo>
                    <a:pt x="1607341" y="196646"/>
                    <a:pt x="1605069" y="202131"/>
                    <a:pt x="1601025" y="206176"/>
                  </a:cubicBezTo>
                  <a:cubicBezTo>
                    <a:pt x="1596980" y="210220"/>
                    <a:pt x="1591495" y="212492"/>
                    <a:pt x="1585775" y="212492"/>
                  </a:cubicBezTo>
                  <a:lnTo>
                    <a:pt x="21566" y="212492"/>
                  </a:lnTo>
                  <a:cubicBezTo>
                    <a:pt x="15846" y="212492"/>
                    <a:pt x="10361" y="210220"/>
                    <a:pt x="6316" y="206176"/>
                  </a:cubicBezTo>
                  <a:cubicBezTo>
                    <a:pt x="2272" y="202131"/>
                    <a:pt x="0" y="196646"/>
                    <a:pt x="0" y="190926"/>
                  </a:cubicBezTo>
                  <a:lnTo>
                    <a:pt x="0" y="21566"/>
                  </a:lnTo>
                  <a:cubicBezTo>
                    <a:pt x="0" y="15846"/>
                    <a:pt x="2272" y="10361"/>
                    <a:pt x="6316" y="6316"/>
                  </a:cubicBezTo>
                  <a:cubicBezTo>
                    <a:pt x="10361" y="2272"/>
                    <a:pt x="15846" y="0"/>
                    <a:pt x="21566" y="0"/>
                  </a:cubicBezTo>
                  <a:close/>
                </a:path>
              </a:pathLst>
            </a:custGeom>
            <a:solidFill>
              <a:srgbClr val="99ACFF"/>
            </a:solidFill>
          </p:spPr>
        </p:sp>
        <p:sp>
          <p:nvSpPr>
            <p:cNvPr name="TextBox 26" id="26"/>
            <p:cNvSpPr txBox="true"/>
            <p:nvPr/>
          </p:nvSpPr>
          <p:spPr>
            <a:xfrm>
              <a:off x="0" y="-47625"/>
              <a:ext cx="1607341" cy="260117"/>
            </a:xfrm>
            <a:prstGeom prst="rect">
              <a:avLst/>
            </a:prstGeom>
          </p:spPr>
          <p:txBody>
            <a:bodyPr anchor="ctr" rtlCol="false" tIns="50800" lIns="50800" bIns="50800" rIns="50800"/>
            <a:lstStyle/>
            <a:p>
              <a:pPr algn="ctr">
                <a:lnSpc>
                  <a:spcPts val="3359"/>
                </a:lnSpc>
              </a:pPr>
              <a:r>
                <a:rPr lang="en-US" sz="2399">
                  <a:solidFill>
                    <a:srgbClr val="FFFFFF"/>
                  </a:solidFill>
                  <a:latin typeface="Pattanakarn SemiCondensed"/>
                  <a:ea typeface="Pattanakarn SemiCondensed"/>
                  <a:cs typeface="Pattanakarn SemiCondensed"/>
                  <a:sym typeface="Pattanakarn SemiCondensed"/>
                </a:rPr>
                <a:t>Xác định các tác nhân và chức năng</a:t>
              </a:r>
            </a:p>
          </p:txBody>
        </p:sp>
      </p:grpSp>
      <p:grpSp>
        <p:nvGrpSpPr>
          <p:cNvPr name="Group 27" id="27"/>
          <p:cNvGrpSpPr/>
          <p:nvPr/>
        </p:nvGrpSpPr>
        <p:grpSpPr>
          <a:xfrm rot="0">
            <a:off x="4350243" y="7050111"/>
            <a:ext cx="6102873" cy="1225904"/>
            <a:chOff x="0" y="0"/>
            <a:chExt cx="1607341" cy="322872"/>
          </a:xfrm>
        </p:grpSpPr>
        <p:sp>
          <p:nvSpPr>
            <p:cNvPr name="Freeform 28" id="28"/>
            <p:cNvSpPr/>
            <p:nvPr/>
          </p:nvSpPr>
          <p:spPr>
            <a:xfrm flipH="false" flipV="false" rot="0">
              <a:off x="0" y="0"/>
              <a:ext cx="1607341" cy="322872"/>
            </a:xfrm>
            <a:custGeom>
              <a:avLst/>
              <a:gdLst/>
              <a:ahLst/>
              <a:cxnLst/>
              <a:rect r="r" b="b" t="t" l="l"/>
              <a:pathLst>
                <a:path h="322872" w="1607341">
                  <a:moveTo>
                    <a:pt x="21566" y="0"/>
                  </a:moveTo>
                  <a:lnTo>
                    <a:pt x="1585775" y="0"/>
                  </a:lnTo>
                  <a:cubicBezTo>
                    <a:pt x="1591495" y="0"/>
                    <a:pt x="1596980" y="2272"/>
                    <a:pt x="1601025" y="6316"/>
                  </a:cubicBezTo>
                  <a:cubicBezTo>
                    <a:pt x="1605069" y="10361"/>
                    <a:pt x="1607341" y="15846"/>
                    <a:pt x="1607341" y="21566"/>
                  </a:cubicBezTo>
                  <a:lnTo>
                    <a:pt x="1607341" y="301306"/>
                  </a:lnTo>
                  <a:cubicBezTo>
                    <a:pt x="1607341" y="307026"/>
                    <a:pt x="1605069" y="312511"/>
                    <a:pt x="1601025" y="316555"/>
                  </a:cubicBezTo>
                  <a:cubicBezTo>
                    <a:pt x="1596980" y="320600"/>
                    <a:pt x="1591495" y="322872"/>
                    <a:pt x="1585775" y="322872"/>
                  </a:cubicBezTo>
                  <a:lnTo>
                    <a:pt x="21566" y="322872"/>
                  </a:lnTo>
                  <a:cubicBezTo>
                    <a:pt x="15846" y="322872"/>
                    <a:pt x="10361" y="320600"/>
                    <a:pt x="6316" y="316555"/>
                  </a:cubicBezTo>
                  <a:cubicBezTo>
                    <a:pt x="2272" y="312511"/>
                    <a:pt x="0" y="307026"/>
                    <a:pt x="0" y="301306"/>
                  </a:cubicBezTo>
                  <a:lnTo>
                    <a:pt x="0" y="21566"/>
                  </a:lnTo>
                  <a:cubicBezTo>
                    <a:pt x="0" y="15846"/>
                    <a:pt x="2272" y="10361"/>
                    <a:pt x="6316" y="6316"/>
                  </a:cubicBezTo>
                  <a:cubicBezTo>
                    <a:pt x="10361" y="2272"/>
                    <a:pt x="15846" y="0"/>
                    <a:pt x="21566" y="0"/>
                  </a:cubicBezTo>
                  <a:close/>
                </a:path>
              </a:pathLst>
            </a:custGeom>
            <a:solidFill>
              <a:srgbClr val="99ACFF"/>
            </a:solidFill>
          </p:spPr>
        </p:sp>
        <p:sp>
          <p:nvSpPr>
            <p:cNvPr name="TextBox 29" id="29"/>
            <p:cNvSpPr txBox="true"/>
            <p:nvPr/>
          </p:nvSpPr>
          <p:spPr>
            <a:xfrm>
              <a:off x="0" y="-47625"/>
              <a:ext cx="1607341" cy="370497"/>
            </a:xfrm>
            <a:prstGeom prst="rect">
              <a:avLst/>
            </a:prstGeom>
          </p:spPr>
          <p:txBody>
            <a:bodyPr anchor="ctr" rtlCol="false" tIns="50800" lIns="50800" bIns="50800" rIns="50800"/>
            <a:lstStyle/>
            <a:p>
              <a:pPr algn="ctr">
                <a:lnSpc>
                  <a:spcPts val="3359"/>
                </a:lnSpc>
              </a:pPr>
              <a:r>
                <a:rPr lang="en-US" sz="2399">
                  <a:solidFill>
                    <a:srgbClr val="FFFFFF"/>
                  </a:solidFill>
                  <a:latin typeface="Pattanakarn SemiCondensed"/>
                  <a:ea typeface="Pattanakarn SemiCondensed"/>
                  <a:cs typeface="Pattanakarn SemiCondensed"/>
                  <a:sym typeface="Pattanakarn SemiCondensed"/>
                </a:rPr>
                <a:t>Phân Biểu đồ phân rã chức năng thiết kế hệ thống</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7744" r="0" b="-57744"/>
            </a:stretch>
          </a:blipFill>
        </p:spPr>
      </p:sp>
      <p:sp>
        <p:nvSpPr>
          <p:cNvPr name="Freeform 3" id="3"/>
          <p:cNvSpPr/>
          <p:nvPr/>
        </p:nvSpPr>
        <p:spPr>
          <a:xfrm flipH="false" flipV="false" rot="0">
            <a:off x="0" y="0"/>
            <a:ext cx="18441533" cy="3941878"/>
          </a:xfrm>
          <a:custGeom>
            <a:avLst/>
            <a:gdLst/>
            <a:ahLst/>
            <a:cxnLst/>
            <a:rect r="r" b="b" t="t" l="l"/>
            <a:pathLst>
              <a:path h="3941878" w="18441533">
                <a:moveTo>
                  <a:pt x="0" y="0"/>
                </a:moveTo>
                <a:lnTo>
                  <a:pt x="18441533" y="0"/>
                </a:lnTo>
                <a:lnTo>
                  <a:pt x="18441533" y="3941878"/>
                </a:lnTo>
                <a:lnTo>
                  <a:pt x="0" y="3941878"/>
                </a:lnTo>
                <a:lnTo>
                  <a:pt x="0" y="0"/>
                </a:lnTo>
                <a:close/>
              </a:path>
            </a:pathLst>
          </a:custGeom>
          <a:blipFill>
            <a:blip r:embed="rId3"/>
            <a:stretch>
              <a:fillRect l="0" t="0" r="0" b="0"/>
            </a:stretch>
          </a:blipFill>
        </p:spPr>
      </p:sp>
      <p:sp>
        <p:nvSpPr>
          <p:cNvPr name="Freeform 4" id="4"/>
          <p:cNvSpPr/>
          <p:nvPr/>
        </p:nvSpPr>
        <p:spPr>
          <a:xfrm flipH="false" flipV="false" rot="0">
            <a:off x="-407452" y="3370456"/>
            <a:ext cx="4104513" cy="8229600"/>
          </a:xfrm>
          <a:custGeom>
            <a:avLst/>
            <a:gdLst/>
            <a:ahLst/>
            <a:cxnLst/>
            <a:rect r="r" b="b" t="t" l="l"/>
            <a:pathLst>
              <a:path h="8229600" w="4104513">
                <a:moveTo>
                  <a:pt x="0" y="0"/>
                </a:moveTo>
                <a:lnTo>
                  <a:pt x="4104513" y="0"/>
                </a:lnTo>
                <a:lnTo>
                  <a:pt x="410451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3771575" y="3370456"/>
            <a:ext cx="4906899" cy="8229600"/>
          </a:xfrm>
          <a:custGeom>
            <a:avLst/>
            <a:gdLst/>
            <a:ahLst/>
            <a:cxnLst/>
            <a:rect r="r" b="b" t="t" l="l"/>
            <a:pathLst>
              <a:path h="8229600" w="4906899">
                <a:moveTo>
                  <a:pt x="0" y="0"/>
                </a:moveTo>
                <a:lnTo>
                  <a:pt x="4906899" y="0"/>
                </a:lnTo>
                <a:lnTo>
                  <a:pt x="490689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2510089" y="4651034"/>
            <a:ext cx="13267822" cy="6949022"/>
          </a:xfrm>
          <a:custGeom>
            <a:avLst/>
            <a:gdLst/>
            <a:ahLst/>
            <a:cxnLst/>
            <a:rect r="r" b="b" t="t" l="l"/>
            <a:pathLst>
              <a:path h="6949022" w="13267822">
                <a:moveTo>
                  <a:pt x="0" y="0"/>
                </a:moveTo>
                <a:lnTo>
                  <a:pt x="13267822" y="0"/>
                </a:lnTo>
                <a:lnTo>
                  <a:pt x="13267822" y="6949022"/>
                </a:lnTo>
                <a:lnTo>
                  <a:pt x="0" y="6949022"/>
                </a:lnTo>
                <a:lnTo>
                  <a:pt x="0" y="0"/>
                </a:lnTo>
                <a:close/>
              </a:path>
            </a:pathLst>
          </a:custGeom>
          <a:blipFill>
            <a:blip r:embed="rId6"/>
            <a:stretch>
              <a:fillRect l="0" t="0" r="0" b="0"/>
            </a:stretch>
          </a:blipFill>
        </p:spPr>
      </p:sp>
      <p:sp>
        <p:nvSpPr>
          <p:cNvPr name="Freeform 7" id="7"/>
          <p:cNvSpPr/>
          <p:nvPr/>
        </p:nvSpPr>
        <p:spPr>
          <a:xfrm flipH="false" flipV="false" rot="0">
            <a:off x="217169" y="1826206"/>
            <a:ext cx="4153691" cy="2824828"/>
          </a:xfrm>
          <a:custGeom>
            <a:avLst/>
            <a:gdLst/>
            <a:ahLst/>
            <a:cxnLst/>
            <a:rect r="r" b="b" t="t" l="l"/>
            <a:pathLst>
              <a:path h="2824828" w="4153691">
                <a:moveTo>
                  <a:pt x="0" y="0"/>
                </a:moveTo>
                <a:lnTo>
                  <a:pt x="4153691" y="0"/>
                </a:lnTo>
                <a:lnTo>
                  <a:pt x="4153691" y="2824828"/>
                </a:lnTo>
                <a:lnTo>
                  <a:pt x="0" y="2824828"/>
                </a:lnTo>
                <a:lnTo>
                  <a:pt x="0" y="0"/>
                </a:lnTo>
                <a:close/>
              </a:path>
            </a:pathLst>
          </a:custGeom>
          <a:blipFill>
            <a:blip r:embed="rId7"/>
            <a:stretch>
              <a:fillRect l="0" t="0" r="0" b="0"/>
            </a:stretch>
          </a:blipFill>
        </p:spPr>
      </p:sp>
      <p:sp>
        <p:nvSpPr>
          <p:cNvPr name="Freeform 8" id="8"/>
          <p:cNvSpPr/>
          <p:nvPr/>
        </p:nvSpPr>
        <p:spPr>
          <a:xfrm flipH="false" flipV="false" rot="0">
            <a:off x="12455114" y="1068586"/>
            <a:ext cx="2750296" cy="1755023"/>
          </a:xfrm>
          <a:custGeom>
            <a:avLst/>
            <a:gdLst/>
            <a:ahLst/>
            <a:cxnLst/>
            <a:rect r="r" b="b" t="t" l="l"/>
            <a:pathLst>
              <a:path h="1755023" w="2750296">
                <a:moveTo>
                  <a:pt x="0" y="0"/>
                </a:moveTo>
                <a:lnTo>
                  <a:pt x="2750296" y="0"/>
                </a:lnTo>
                <a:lnTo>
                  <a:pt x="2750296" y="1755023"/>
                </a:lnTo>
                <a:lnTo>
                  <a:pt x="0" y="1755023"/>
                </a:lnTo>
                <a:lnTo>
                  <a:pt x="0" y="0"/>
                </a:lnTo>
                <a:close/>
              </a:path>
            </a:pathLst>
          </a:custGeom>
          <a:blipFill>
            <a:blip r:embed="rId8"/>
            <a:stretch>
              <a:fillRect l="0" t="0" r="0" b="0"/>
            </a:stretch>
          </a:blipFill>
        </p:spPr>
      </p:sp>
      <p:sp>
        <p:nvSpPr>
          <p:cNvPr name="Freeform 9" id="9"/>
          <p:cNvSpPr/>
          <p:nvPr/>
        </p:nvSpPr>
        <p:spPr>
          <a:xfrm flipH="false" flipV="false" rot="0">
            <a:off x="3697061" y="4651034"/>
            <a:ext cx="10904897" cy="4798154"/>
          </a:xfrm>
          <a:custGeom>
            <a:avLst/>
            <a:gdLst/>
            <a:ahLst/>
            <a:cxnLst/>
            <a:rect r="r" b="b" t="t" l="l"/>
            <a:pathLst>
              <a:path h="4798154" w="10904897">
                <a:moveTo>
                  <a:pt x="0" y="0"/>
                </a:moveTo>
                <a:lnTo>
                  <a:pt x="10904897" y="0"/>
                </a:lnTo>
                <a:lnTo>
                  <a:pt x="10904897" y="4798155"/>
                </a:lnTo>
                <a:lnTo>
                  <a:pt x="0" y="4798155"/>
                </a:lnTo>
                <a:lnTo>
                  <a:pt x="0" y="0"/>
                </a:lnTo>
                <a:close/>
              </a:path>
            </a:pathLst>
          </a:custGeom>
          <a:blipFill>
            <a:blip r:embed="rId9"/>
            <a:stretch>
              <a:fillRect l="0" t="0" r="0" b="0"/>
            </a:stretch>
          </a:blipFill>
        </p:spPr>
      </p:sp>
      <p:sp>
        <p:nvSpPr>
          <p:cNvPr name="Freeform 10" id="10"/>
          <p:cNvSpPr/>
          <p:nvPr/>
        </p:nvSpPr>
        <p:spPr>
          <a:xfrm flipH="false" flipV="false" rot="0">
            <a:off x="7142525" y="0"/>
            <a:ext cx="3102247" cy="2024216"/>
          </a:xfrm>
          <a:custGeom>
            <a:avLst/>
            <a:gdLst/>
            <a:ahLst/>
            <a:cxnLst/>
            <a:rect r="r" b="b" t="t" l="l"/>
            <a:pathLst>
              <a:path h="2024216" w="3102247">
                <a:moveTo>
                  <a:pt x="0" y="0"/>
                </a:moveTo>
                <a:lnTo>
                  <a:pt x="3102247" y="0"/>
                </a:lnTo>
                <a:lnTo>
                  <a:pt x="3102247" y="2024216"/>
                </a:lnTo>
                <a:lnTo>
                  <a:pt x="0" y="2024216"/>
                </a:lnTo>
                <a:lnTo>
                  <a:pt x="0" y="0"/>
                </a:lnTo>
                <a:close/>
              </a:path>
            </a:pathLst>
          </a:custGeom>
          <a:blipFill>
            <a:blip r:embed="rId10"/>
            <a:stretch>
              <a:fillRect l="0" t="0" r="0" b="0"/>
            </a:stretch>
          </a:blipFill>
        </p:spPr>
      </p:sp>
      <p:grpSp>
        <p:nvGrpSpPr>
          <p:cNvPr name="Group 11" id="11"/>
          <p:cNvGrpSpPr/>
          <p:nvPr/>
        </p:nvGrpSpPr>
        <p:grpSpPr>
          <a:xfrm rot="0">
            <a:off x="1086082" y="678752"/>
            <a:ext cx="16269370" cy="8929497"/>
            <a:chOff x="0" y="0"/>
            <a:chExt cx="4284937" cy="2351802"/>
          </a:xfrm>
        </p:grpSpPr>
        <p:sp>
          <p:nvSpPr>
            <p:cNvPr name="Freeform 12" id="12"/>
            <p:cNvSpPr/>
            <p:nvPr/>
          </p:nvSpPr>
          <p:spPr>
            <a:xfrm flipH="false" flipV="false" rot="0">
              <a:off x="0" y="0"/>
              <a:ext cx="4284937" cy="2351802"/>
            </a:xfrm>
            <a:custGeom>
              <a:avLst/>
              <a:gdLst/>
              <a:ahLst/>
              <a:cxnLst/>
              <a:rect r="r" b="b" t="t" l="l"/>
              <a:pathLst>
                <a:path h="2351802" w="4284937">
                  <a:moveTo>
                    <a:pt x="24269" y="0"/>
                  </a:moveTo>
                  <a:lnTo>
                    <a:pt x="4260668" y="0"/>
                  </a:lnTo>
                  <a:cubicBezTo>
                    <a:pt x="4267105" y="0"/>
                    <a:pt x="4273278" y="2557"/>
                    <a:pt x="4277829" y="7108"/>
                  </a:cubicBezTo>
                  <a:cubicBezTo>
                    <a:pt x="4282380" y="11659"/>
                    <a:pt x="4284937" y="17832"/>
                    <a:pt x="4284937" y="24269"/>
                  </a:cubicBezTo>
                  <a:lnTo>
                    <a:pt x="4284937" y="2327533"/>
                  </a:lnTo>
                  <a:cubicBezTo>
                    <a:pt x="4284937" y="2340936"/>
                    <a:pt x="4274071" y="2351802"/>
                    <a:pt x="4260668" y="2351802"/>
                  </a:cubicBezTo>
                  <a:lnTo>
                    <a:pt x="24269" y="2351802"/>
                  </a:lnTo>
                  <a:cubicBezTo>
                    <a:pt x="10866" y="2351802"/>
                    <a:pt x="0" y="2340936"/>
                    <a:pt x="0" y="2327533"/>
                  </a:cubicBezTo>
                  <a:lnTo>
                    <a:pt x="0" y="24269"/>
                  </a:lnTo>
                  <a:cubicBezTo>
                    <a:pt x="0" y="10866"/>
                    <a:pt x="10866" y="0"/>
                    <a:pt x="24269" y="0"/>
                  </a:cubicBezTo>
                  <a:close/>
                </a:path>
              </a:pathLst>
            </a:custGeom>
            <a:solidFill>
              <a:srgbClr val="FFFFFF"/>
            </a:solidFill>
          </p:spPr>
        </p:sp>
        <p:sp>
          <p:nvSpPr>
            <p:cNvPr name="TextBox 13" id="13"/>
            <p:cNvSpPr txBox="true"/>
            <p:nvPr/>
          </p:nvSpPr>
          <p:spPr>
            <a:xfrm>
              <a:off x="0" y="-38100"/>
              <a:ext cx="4284937" cy="2389902"/>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523473" y="1139292"/>
            <a:ext cx="886892" cy="806806"/>
            <a:chOff x="0" y="0"/>
            <a:chExt cx="233585" cy="212492"/>
          </a:xfrm>
        </p:grpSpPr>
        <p:sp>
          <p:nvSpPr>
            <p:cNvPr name="Freeform 15" id="15"/>
            <p:cNvSpPr/>
            <p:nvPr/>
          </p:nvSpPr>
          <p:spPr>
            <a:xfrm flipH="false" flipV="false" rot="0">
              <a:off x="0" y="0"/>
              <a:ext cx="233585" cy="212492"/>
            </a:xfrm>
            <a:custGeom>
              <a:avLst/>
              <a:gdLst/>
              <a:ahLst/>
              <a:cxnLst/>
              <a:rect r="r" b="b" t="t" l="l"/>
              <a:pathLst>
                <a:path h="212492" w="233585">
                  <a:moveTo>
                    <a:pt x="106246" y="0"/>
                  </a:moveTo>
                  <a:lnTo>
                    <a:pt x="127339" y="0"/>
                  </a:lnTo>
                  <a:cubicBezTo>
                    <a:pt x="155517" y="0"/>
                    <a:pt x="182541" y="11194"/>
                    <a:pt x="202466" y="31119"/>
                  </a:cubicBezTo>
                  <a:cubicBezTo>
                    <a:pt x="222391" y="51044"/>
                    <a:pt x="233585" y="78068"/>
                    <a:pt x="233585" y="106246"/>
                  </a:cubicBezTo>
                  <a:lnTo>
                    <a:pt x="233585" y="106246"/>
                  </a:lnTo>
                  <a:cubicBezTo>
                    <a:pt x="233585" y="164924"/>
                    <a:pt x="186017" y="212492"/>
                    <a:pt x="127339" y="212492"/>
                  </a:cubicBezTo>
                  <a:lnTo>
                    <a:pt x="106246" y="212492"/>
                  </a:lnTo>
                  <a:cubicBezTo>
                    <a:pt x="78068" y="212492"/>
                    <a:pt x="51044" y="201298"/>
                    <a:pt x="31119" y="181373"/>
                  </a:cubicBezTo>
                  <a:cubicBezTo>
                    <a:pt x="11194" y="161448"/>
                    <a:pt x="0" y="134424"/>
                    <a:pt x="0" y="106246"/>
                  </a:cubicBezTo>
                  <a:lnTo>
                    <a:pt x="0" y="106246"/>
                  </a:lnTo>
                  <a:cubicBezTo>
                    <a:pt x="0" y="78068"/>
                    <a:pt x="11194" y="51044"/>
                    <a:pt x="31119" y="31119"/>
                  </a:cubicBezTo>
                  <a:cubicBezTo>
                    <a:pt x="51044" y="11194"/>
                    <a:pt x="78068" y="0"/>
                    <a:pt x="106246" y="0"/>
                  </a:cubicBezTo>
                  <a:close/>
                </a:path>
              </a:pathLst>
            </a:custGeom>
            <a:solidFill>
              <a:srgbClr val="5170FF"/>
            </a:solidFill>
          </p:spPr>
        </p:sp>
        <p:sp>
          <p:nvSpPr>
            <p:cNvPr name="TextBox 16" id="16"/>
            <p:cNvSpPr txBox="true"/>
            <p:nvPr/>
          </p:nvSpPr>
          <p:spPr>
            <a:xfrm>
              <a:off x="0" y="-47625"/>
              <a:ext cx="233585" cy="260117"/>
            </a:xfrm>
            <a:prstGeom prst="rect">
              <a:avLst/>
            </a:prstGeom>
          </p:spPr>
          <p:txBody>
            <a:bodyPr anchor="ctr" rtlCol="false" tIns="50800" lIns="50800" bIns="50800" rIns="50800"/>
            <a:lstStyle/>
            <a:p>
              <a:pPr algn="ctr">
                <a:lnSpc>
                  <a:spcPts val="3359"/>
                </a:lnSpc>
              </a:pPr>
              <a:r>
                <a:rPr lang="en-US" sz="2400">
                  <a:solidFill>
                    <a:srgbClr val="FFFFFF"/>
                  </a:solidFill>
                  <a:latin typeface="Pattanakarn SemiCondensed"/>
                  <a:ea typeface="Pattanakarn SemiCondensed"/>
                  <a:cs typeface="Pattanakarn SemiCondensed"/>
                  <a:sym typeface="Pattanakarn SemiCondensed"/>
                </a:rPr>
                <a:t>2.1</a:t>
              </a:r>
            </a:p>
          </p:txBody>
        </p:sp>
      </p:grpSp>
      <p:grpSp>
        <p:nvGrpSpPr>
          <p:cNvPr name="Group 17" id="17"/>
          <p:cNvGrpSpPr/>
          <p:nvPr/>
        </p:nvGrpSpPr>
        <p:grpSpPr>
          <a:xfrm rot="0">
            <a:off x="2811804" y="1139292"/>
            <a:ext cx="6102873" cy="806806"/>
            <a:chOff x="0" y="0"/>
            <a:chExt cx="1607341" cy="212492"/>
          </a:xfrm>
        </p:grpSpPr>
        <p:sp>
          <p:nvSpPr>
            <p:cNvPr name="Freeform 18" id="18"/>
            <p:cNvSpPr/>
            <p:nvPr/>
          </p:nvSpPr>
          <p:spPr>
            <a:xfrm flipH="false" flipV="false" rot="0">
              <a:off x="0" y="0"/>
              <a:ext cx="1607341" cy="212492"/>
            </a:xfrm>
            <a:custGeom>
              <a:avLst/>
              <a:gdLst/>
              <a:ahLst/>
              <a:cxnLst/>
              <a:rect r="r" b="b" t="t" l="l"/>
              <a:pathLst>
                <a:path h="212492" w="1607341">
                  <a:moveTo>
                    <a:pt x="21566" y="0"/>
                  </a:moveTo>
                  <a:lnTo>
                    <a:pt x="1585775" y="0"/>
                  </a:lnTo>
                  <a:cubicBezTo>
                    <a:pt x="1591495" y="0"/>
                    <a:pt x="1596980" y="2272"/>
                    <a:pt x="1601025" y="6316"/>
                  </a:cubicBezTo>
                  <a:cubicBezTo>
                    <a:pt x="1605069" y="10361"/>
                    <a:pt x="1607341" y="15846"/>
                    <a:pt x="1607341" y="21566"/>
                  </a:cubicBezTo>
                  <a:lnTo>
                    <a:pt x="1607341" y="190926"/>
                  </a:lnTo>
                  <a:cubicBezTo>
                    <a:pt x="1607341" y="196646"/>
                    <a:pt x="1605069" y="202131"/>
                    <a:pt x="1601025" y="206176"/>
                  </a:cubicBezTo>
                  <a:cubicBezTo>
                    <a:pt x="1596980" y="210220"/>
                    <a:pt x="1591495" y="212492"/>
                    <a:pt x="1585775" y="212492"/>
                  </a:cubicBezTo>
                  <a:lnTo>
                    <a:pt x="21566" y="212492"/>
                  </a:lnTo>
                  <a:cubicBezTo>
                    <a:pt x="15846" y="212492"/>
                    <a:pt x="10361" y="210220"/>
                    <a:pt x="6316" y="206176"/>
                  </a:cubicBezTo>
                  <a:cubicBezTo>
                    <a:pt x="2272" y="202131"/>
                    <a:pt x="0" y="196646"/>
                    <a:pt x="0" y="190926"/>
                  </a:cubicBezTo>
                  <a:lnTo>
                    <a:pt x="0" y="21566"/>
                  </a:lnTo>
                  <a:cubicBezTo>
                    <a:pt x="0" y="15846"/>
                    <a:pt x="2272" y="10361"/>
                    <a:pt x="6316" y="6316"/>
                  </a:cubicBezTo>
                  <a:cubicBezTo>
                    <a:pt x="10361" y="2272"/>
                    <a:pt x="15846" y="0"/>
                    <a:pt x="21566" y="0"/>
                  </a:cubicBezTo>
                  <a:close/>
                </a:path>
              </a:pathLst>
            </a:custGeom>
            <a:solidFill>
              <a:srgbClr val="99ACFF"/>
            </a:solidFill>
          </p:spPr>
        </p:sp>
        <p:sp>
          <p:nvSpPr>
            <p:cNvPr name="TextBox 19" id="19"/>
            <p:cNvSpPr txBox="true"/>
            <p:nvPr/>
          </p:nvSpPr>
          <p:spPr>
            <a:xfrm>
              <a:off x="0" y="-47625"/>
              <a:ext cx="1607341" cy="260117"/>
            </a:xfrm>
            <a:prstGeom prst="rect">
              <a:avLst/>
            </a:prstGeom>
          </p:spPr>
          <p:txBody>
            <a:bodyPr anchor="ctr" rtlCol="false" tIns="50800" lIns="50800" bIns="50800" rIns="50800"/>
            <a:lstStyle/>
            <a:p>
              <a:pPr algn="ctr">
                <a:lnSpc>
                  <a:spcPts val="3359"/>
                </a:lnSpc>
              </a:pPr>
              <a:r>
                <a:rPr lang="en-US" sz="2399">
                  <a:solidFill>
                    <a:srgbClr val="FFFFFF"/>
                  </a:solidFill>
                  <a:latin typeface="Pattanakarn SemiCondensed"/>
                  <a:ea typeface="Pattanakarn SemiCondensed"/>
                  <a:cs typeface="Pattanakarn SemiCondensed"/>
                  <a:sym typeface="Pattanakarn SemiCondensed"/>
                </a:rPr>
                <a:t>Xác định các tác nhân và chức năng</a:t>
              </a:r>
            </a:p>
          </p:txBody>
        </p:sp>
      </p:grpSp>
      <p:graphicFrame>
        <p:nvGraphicFramePr>
          <p:cNvPr name="Table 20" id="20"/>
          <p:cNvGraphicFramePr>
            <a:graphicFrameLocks noGrp="true"/>
          </p:cNvGraphicFramePr>
          <p:nvPr/>
        </p:nvGraphicFramePr>
        <p:xfrm>
          <a:off x="2107966" y="2244148"/>
          <a:ext cx="14072067" cy="7014152"/>
        </p:xfrm>
        <a:graphic>
          <a:graphicData uri="http://schemas.openxmlformats.org/drawingml/2006/table">
            <a:tbl>
              <a:tblPr/>
              <a:tblGrid>
                <a:gridCol w="3631981"/>
                <a:gridCol w="10440086"/>
              </a:tblGrid>
              <a:tr h="1158820">
                <a:tc>
                  <a:txBody>
                    <a:bodyPr anchor="t" rtlCol="false"/>
                    <a:lstStyle/>
                    <a:p>
                      <a:pPr algn="ctr">
                        <a:lnSpc>
                          <a:spcPts val="3359"/>
                        </a:lnSpc>
                        <a:defRPr/>
                      </a:pPr>
                      <a:r>
                        <a:rPr lang="en-US" sz="2400" b="true">
                          <a:solidFill>
                            <a:srgbClr val="323BC3"/>
                          </a:solidFill>
                          <a:latin typeface="Pattanakarn SemiCondensed Bold"/>
                          <a:ea typeface="Pattanakarn SemiCondensed Bold"/>
                          <a:cs typeface="Pattanakarn SemiCondensed Bold"/>
                          <a:sym typeface="Pattanakarn SemiCondensed Bold"/>
                        </a:rPr>
                        <a:t>Vai trò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400" b="true">
                          <a:solidFill>
                            <a:srgbClr val="323BC3"/>
                          </a:solidFill>
                          <a:latin typeface="Pattanakarn SemiCondensed Bold"/>
                          <a:ea typeface="Pattanakarn SemiCondensed Bold"/>
                          <a:cs typeface="Pattanakarn SemiCondensed Bold"/>
                          <a:sym typeface="Pattanakarn SemiCondensed Bold"/>
                        </a:rPr>
                        <a:t>Chức năng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687153">
                <a:tc>
                  <a:txBody>
                    <a:bodyPr anchor="t" rtlCol="false"/>
                    <a:lstStyle/>
                    <a:p>
                      <a:pPr algn="ctr">
                        <a:lnSpc>
                          <a:spcPts val="3359"/>
                        </a:lnSpc>
                        <a:defRPr/>
                      </a:pPr>
                      <a:r>
                        <a:rPr lang="en-US" sz="2400" b="true">
                          <a:solidFill>
                            <a:srgbClr val="323BC3"/>
                          </a:solidFill>
                          <a:latin typeface="Pattanakarn SemiCondensed Bold"/>
                          <a:ea typeface="Pattanakarn SemiCondensed Bold"/>
                          <a:cs typeface="Pattanakarn SemiCondensed Bold"/>
                          <a:sym typeface="Pattanakarn SemiCondensed Bold"/>
                        </a:rPr>
                        <a:t>Giáo viên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323BC3"/>
                          </a:solidFill>
                          <a:latin typeface="Pattanakarn SemiCondensed"/>
                          <a:ea typeface="Pattanakarn SemiCondensed"/>
                          <a:cs typeface="Pattanakarn SemiCondensed"/>
                          <a:sym typeface="Pattanakarn SemiCondensed"/>
                        </a:rPr>
                        <a:t>Dashboard</a:t>
                      </a:r>
                      <a:endParaRPr lang="en-US" sz="1100"/>
                    </a:p>
                    <a:p>
                      <a:pPr algn="l" marL="410209" indent="-205105" lvl="1">
                        <a:lnSpc>
                          <a:spcPts val="2659"/>
                        </a:lnSpc>
                        <a:buFont typeface="Arial"/>
                        <a:buChar char="•"/>
                      </a:pPr>
                      <a:r>
                        <a:rPr lang="en-US" sz="1899">
                          <a:solidFill>
                            <a:srgbClr val="323BC3"/>
                          </a:solidFill>
                          <a:latin typeface="Pattanakarn SemiCondensed"/>
                          <a:ea typeface="Pattanakarn SemiCondensed"/>
                          <a:cs typeface="Pattanakarn SemiCondensed"/>
                          <a:sym typeface="Pattanakarn SemiCondensed"/>
                        </a:rPr>
                        <a:t>Quản lý điểm</a:t>
                      </a:r>
                    </a:p>
                    <a:p>
                      <a:pPr algn="l" marL="410209" indent="-205105" lvl="1">
                        <a:lnSpc>
                          <a:spcPts val="2659"/>
                        </a:lnSpc>
                        <a:buFont typeface="Arial"/>
                        <a:buChar char="•"/>
                      </a:pPr>
                      <a:r>
                        <a:rPr lang="en-US" sz="1899">
                          <a:solidFill>
                            <a:srgbClr val="323BC3"/>
                          </a:solidFill>
                          <a:latin typeface="Pattanakarn SemiCondensed"/>
                          <a:ea typeface="Pattanakarn SemiCondensed"/>
                          <a:cs typeface="Pattanakarn SemiCondensed"/>
                          <a:sym typeface="Pattanakarn SemiCondensed"/>
                        </a:rPr>
                        <a:t>Xếp hạng theo GPA</a:t>
                      </a:r>
                    </a:p>
                    <a:p>
                      <a:pPr algn="l" marL="410209" indent="-205105" lvl="1">
                        <a:lnSpc>
                          <a:spcPts val="2659"/>
                        </a:lnSpc>
                        <a:buFont typeface="Arial"/>
                        <a:buChar char="•"/>
                      </a:pPr>
                      <a:r>
                        <a:rPr lang="en-US" sz="1899">
                          <a:solidFill>
                            <a:srgbClr val="323BC3"/>
                          </a:solidFill>
                          <a:latin typeface="Pattanakarn SemiCondensed"/>
                          <a:ea typeface="Pattanakarn SemiCondensed"/>
                          <a:cs typeface="Pattanakarn SemiCondensed"/>
                          <a:sym typeface="Pattanakarn SemiCondensed"/>
                        </a:rPr>
                        <a:t>Thêm điểm</a:t>
                      </a:r>
                    </a:p>
                    <a:p>
                      <a:pPr algn="l" marL="410209" indent="-205105" lvl="1">
                        <a:lnSpc>
                          <a:spcPts val="2659"/>
                        </a:lnSpc>
                        <a:buFont typeface="Arial"/>
                        <a:buChar char="•"/>
                      </a:pPr>
                      <a:r>
                        <a:rPr lang="en-US" sz="1899">
                          <a:solidFill>
                            <a:srgbClr val="323BC3"/>
                          </a:solidFill>
                          <a:latin typeface="Pattanakarn SemiCondensed"/>
                          <a:ea typeface="Pattanakarn SemiCondensed"/>
                          <a:cs typeface="Pattanakarn SemiCondensed"/>
                          <a:sym typeface="Pattanakarn SemiCondensed"/>
                        </a:rPr>
                        <a:t>Import dữ liệu</a:t>
                      </a:r>
                    </a:p>
                    <a:p>
                      <a:pPr algn="l" marL="410209" indent="-205105" lvl="1">
                        <a:lnSpc>
                          <a:spcPts val="2659"/>
                        </a:lnSpc>
                        <a:buFont typeface="Arial"/>
                        <a:buChar char="•"/>
                      </a:pPr>
                      <a:r>
                        <a:rPr lang="en-US" sz="1899">
                          <a:solidFill>
                            <a:srgbClr val="323BC3"/>
                          </a:solidFill>
                          <a:latin typeface="Pattanakarn SemiCondensed"/>
                          <a:ea typeface="Pattanakarn SemiCondensed"/>
                          <a:cs typeface="Pattanakarn SemiCondensed"/>
                          <a:sym typeface="Pattanakarn SemiCondensed"/>
                        </a:rPr>
                        <a:t>Export dữ liệu</a:t>
                      </a:r>
                    </a:p>
                    <a:p>
                      <a:pPr algn="l" marL="410209" indent="-205105" lvl="1">
                        <a:lnSpc>
                          <a:spcPts val="2659"/>
                        </a:lnSpc>
                        <a:buFont typeface="Arial"/>
                        <a:buChar char="•"/>
                      </a:pPr>
                      <a:r>
                        <a:rPr lang="en-US" sz="1899">
                          <a:solidFill>
                            <a:srgbClr val="323BC3"/>
                          </a:solidFill>
                          <a:latin typeface="Pattanakarn SemiCondensed"/>
                          <a:ea typeface="Pattanakarn SemiCondensed"/>
                          <a:cs typeface="Pattanakarn SemiCondensed"/>
                          <a:sym typeface="Pattanakarn SemiCondensed"/>
                        </a:rPr>
                        <a:t>Làm sạch dữ liệu</a:t>
                      </a:r>
                    </a:p>
                    <a:p>
                      <a:pPr algn="l" marL="410209" indent="-205105" lvl="1">
                        <a:lnSpc>
                          <a:spcPts val="2659"/>
                        </a:lnSpc>
                        <a:buFont typeface="Arial"/>
                        <a:buChar char="•"/>
                      </a:pPr>
                      <a:r>
                        <a:rPr lang="en-US" sz="1899">
                          <a:solidFill>
                            <a:srgbClr val="323BC3"/>
                          </a:solidFill>
                          <a:latin typeface="Pattanakarn SemiCondensed"/>
                          <a:ea typeface="Pattanakarn SemiCondensed"/>
                          <a:cs typeface="Pattanakarn SemiCondensed"/>
                          <a:sym typeface="Pattanakarn SemiCondensed"/>
                        </a:rPr>
                        <a:t>Quản lý tài khoản</a:t>
                      </a:r>
                    </a:p>
                    <a:p>
                      <a:pPr algn="l" marL="410209" indent="-205105" lvl="1">
                        <a:lnSpc>
                          <a:spcPts val="2659"/>
                        </a:lnSpc>
                        <a:buFont typeface="Arial"/>
                        <a:buChar char="•"/>
                      </a:pPr>
                      <a:r>
                        <a:rPr lang="en-US" sz="1899">
                          <a:solidFill>
                            <a:srgbClr val="323BC3"/>
                          </a:solidFill>
                          <a:latin typeface="Pattanakarn SemiCondensed"/>
                          <a:ea typeface="Pattanakarn SemiCondensed"/>
                          <a:cs typeface="Pattanakarn SemiCondensed"/>
                          <a:sym typeface="Pattanakarn SemiCondensed"/>
                        </a:rPr>
                        <a:t>Biểu đồ phân tích</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168179">
                <a:tc>
                  <a:txBody>
                    <a:bodyPr anchor="t" rtlCol="false"/>
                    <a:lstStyle/>
                    <a:p>
                      <a:pPr algn="ctr">
                        <a:lnSpc>
                          <a:spcPts val="3359"/>
                        </a:lnSpc>
                        <a:defRPr/>
                      </a:pPr>
                      <a:r>
                        <a:rPr lang="en-US" sz="2400" b="true">
                          <a:solidFill>
                            <a:srgbClr val="323BC3"/>
                          </a:solidFill>
                          <a:latin typeface="Pattanakarn SemiCondensed Bold"/>
                          <a:ea typeface="Pattanakarn SemiCondensed Bold"/>
                          <a:cs typeface="Pattanakarn SemiCondensed Bold"/>
                          <a:sym typeface="Pattanakarn SemiCondensed Bold"/>
                        </a:rPr>
                        <a:t>Học sinh</a:t>
                      </a:r>
                      <a:r>
                        <a:rPr lang="en-US" sz="2400" b="true">
                          <a:solidFill>
                            <a:srgbClr val="FF914D"/>
                          </a:solidFill>
                          <a:latin typeface="Pattanakarn SemiCondensed Bold"/>
                          <a:ea typeface="Pattanakarn SemiCondensed Bold"/>
                          <a:cs typeface="Pattanakarn SemiCondensed Bold"/>
                          <a:sym typeface="Pattanakarn SemiCondensed Bold"/>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323BC3"/>
                          </a:solidFill>
                          <a:latin typeface="Pattanakarn SemiCondensed"/>
                          <a:ea typeface="Pattanakarn SemiCondensed"/>
                          <a:cs typeface="Pattanakarn SemiCondensed"/>
                          <a:sym typeface="Pattanakarn SemiCondensed"/>
                        </a:rPr>
                        <a:t>Bảng điểm</a:t>
                      </a:r>
                      <a:endParaRPr lang="en-US" sz="1100"/>
                    </a:p>
                    <a:p>
                      <a:pPr algn="l" marL="410209" indent="-205105" lvl="1">
                        <a:lnSpc>
                          <a:spcPts val="2659"/>
                        </a:lnSpc>
                        <a:buFont typeface="Arial"/>
                        <a:buChar char="•"/>
                      </a:pPr>
                      <a:r>
                        <a:rPr lang="en-US" sz="1899">
                          <a:solidFill>
                            <a:srgbClr val="323BC3"/>
                          </a:solidFill>
                          <a:latin typeface="Pattanakarn SemiCondensed"/>
                          <a:ea typeface="Pattanakarn SemiCondensed"/>
                          <a:cs typeface="Pattanakarn SemiCondensed"/>
                          <a:sym typeface="Pattanakarn SemiCondensed"/>
                        </a:rPr>
                        <a:t>Tra cứu điểm</a:t>
                      </a:r>
                    </a:p>
                    <a:p>
                      <a:pPr algn="l" marL="410209" indent="-205105" lvl="1">
                        <a:lnSpc>
                          <a:spcPts val="2659"/>
                        </a:lnSpc>
                        <a:buFont typeface="Arial"/>
                        <a:buChar char="•"/>
                      </a:pPr>
                      <a:r>
                        <a:rPr lang="en-US" sz="1899">
                          <a:solidFill>
                            <a:srgbClr val="323BC3"/>
                          </a:solidFill>
                          <a:latin typeface="Pattanakarn SemiCondensed"/>
                          <a:ea typeface="Pattanakarn SemiCondensed"/>
                          <a:cs typeface="Pattanakarn SemiCondensed"/>
                          <a:sym typeface="Pattanakarn SemiCondensed"/>
                        </a:rPr>
                        <a:t>Xếp hạng theo GPA</a:t>
                      </a:r>
                    </a:p>
                    <a:p>
                      <a:pPr algn="l" marL="410209" indent="-205105" lvl="1">
                        <a:lnSpc>
                          <a:spcPts val="2659"/>
                        </a:lnSpc>
                        <a:buFont typeface="Arial"/>
                        <a:buChar char="•"/>
                      </a:pPr>
                      <a:r>
                        <a:rPr lang="en-US" sz="1899">
                          <a:solidFill>
                            <a:srgbClr val="323BC3"/>
                          </a:solidFill>
                          <a:latin typeface="Pattanakarn SemiCondensed"/>
                          <a:ea typeface="Pattanakarn SemiCondensed"/>
                          <a:cs typeface="Pattanakarn SemiCondensed"/>
                          <a:sym typeface="Pattanakarn SemiCondensed"/>
                        </a:rPr>
                        <a:t>Thống kê chung</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7744" r="0" b="-57744"/>
            </a:stretch>
          </a:blipFill>
        </p:spPr>
      </p:sp>
      <p:sp>
        <p:nvSpPr>
          <p:cNvPr name="Freeform 3" id="3"/>
          <p:cNvSpPr/>
          <p:nvPr/>
        </p:nvSpPr>
        <p:spPr>
          <a:xfrm flipH="false" flipV="false" rot="0">
            <a:off x="0" y="0"/>
            <a:ext cx="18441533" cy="3941878"/>
          </a:xfrm>
          <a:custGeom>
            <a:avLst/>
            <a:gdLst/>
            <a:ahLst/>
            <a:cxnLst/>
            <a:rect r="r" b="b" t="t" l="l"/>
            <a:pathLst>
              <a:path h="3941878" w="18441533">
                <a:moveTo>
                  <a:pt x="0" y="0"/>
                </a:moveTo>
                <a:lnTo>
                  <a:pt x="18441533" y="0"/>
                </a:lnTo>
                <a:lnTo>
                  <a:pt x="18441533" y="3941878"/>
                </a:lnTo>
                <a:lnTo>
                  <a:pt x="0" y="3941878"/>
                </a:lnTo>
                <a:lnTo>
                  <a:pt x="0" y="0"/>
                </a:lnTo>
                <a:close/>
              </a:path>
            </a:pathLst>
          </a:custGeom>
          <a:blipFill>
            <a:blip r:embed="rId3"/>
            <a:stretch>
              <a:fillRect l="0" t="0" r="0" b="0"/>
            </a:stretch>
          </a:blipFill>
        </p:spPr>
      </p:sp>
      <p:sp>
        <p:nvSpPr>
          <p:cNvPr name="Freeform 4" id="4"/>
          <p:cNvSpPr/>
          <p:nvPr/>
        </p:nvSpPr>
        <p:spPr>
          <a:xfrm flipH="false" flipV="false" rot="0">
            <a:off x="-407452" y="3370456"/>
            <a:ext cx="4104513" cy="8229600"/>
          </a:xfrm>
          <a:custGeom>
            <a:avLst/>
            <a:gdLst/>
            <a:ahLst/>
            <a:cxnLst/>
            <a:rect r="r" b="b" t="t" l="l"/>
            <a:pathLst>
              <a:path h="8229600" w="4104513">
                <a:moveTo>
                  <a:pt x="0" y="0"/>
                </a:moveTo>
                <a:lnTo>
                  <a:pt x="4104513" y="0"/>
                </a:lnTo>
                <a:lnTo>
                  <a:pt x="410451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3771575" y="3370456"/>
            <a:ext cx="4906899" cy="8229600"/>
          </a:xfrm>
          <a:custGeom>
            <a:avLst/>
            <a:gdLst/>
            <a:ahLst/>
            <a:cxnLst/>
            <a:rect r="r" b="b" t="t" l="l"/>
            <a:pathLst>
              <a:path h="8229600" w="4906899">
                <a:moveTo>
                  <a:pt x="0" y="0"/>
                </a:moveTo>
                <a:lnTo>
                  <a:pt x="4906899" y="0"/>
                </a:lnTo>
                <a:lnTo>
                  <a:pt x="490689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2510089" y="4651034"/>
            <a:ext cx="13267822" cy="6949022"/>
          </a:xfrm>
          <a:custGeom>
            <a:avLst/>
            <a:gdLst/>
            <a:ahLst/>
            <a:cxnLst/>
            <a:rect r="r" b="b" t="t" l="l"/>
            <a:pathLst>
              <a:path h="6949022" w="13267822">
                <a:moveTo>
                  <a:pt x="0" y="0"/>
                </a:moveTo>
                <a:lnTo>
                  <a:pt x="13267822" y="0"/>
                </a:lnTo>
                <a:lnTo>
                  <a:pt x="13267822" y="6949022"/>
                </a:lnTo>
                <a:lnTo>
                  <a:pt x="0" y="6949022"/>
                </a:lnTo>
                <a:lnTo>
                  <a:pt x="0" y="0"/>
                </a:lnTo>
                <a:close/>
              </a:path>
            </a:pathLst>
          </a:custGeom>
          <a:blipFill>
            <a:blip r:embed="rId6"/>
            <a:stretch>
              <a:fillRect l="0" t="0" r="0" b="0"/>
            </a:stretch>
          </a:blipFill>
        </p:spPr>
      </p:sp>
      <p:sp>
        <p:nvSpPr>
          <p:cNvPr name="Freeform 7" id="7"/>
          <p:cNvSpPr/>
          <p:nvPr/>
        </p:nvSpPr>
        <p:spPr>
          <a:xfrm flipH="false" flipV="false" rot="0">
            <a:off x="217169" y="1826206"/>
            <a:ext cx="4153691" cy="2824828"/>
          </a:xfrm>
          <a:custGeom>
            <a:avLst/>
            <a:gdLst/>
            <a:ahLst/>
            <a:cxnLst/>
            <a:rect r="r" b="b" t="t" l="l"/>
            <a:pathLst>
              <a:path h="2824828" w="4153691">
                <a:moveTo>
                  <a:pt x="0" y="0"/>
                </a:moveTo>
                <a:lnTo>
                  <a:pt x="4153691" y="0"/>
                </a:lnTo>
                <a:lnTo>
                  <a:pt x="4153691" y="2824828"/>
                </a:lnTo>
                <a:lnTo>
                  <a:pt x="0" y="2824828"/>
                </a:lnTo>
                <a:lnTo>
                  <a:pt x="0" y="0"/>
                </a:lnTo>
                <a:close/>
              </a:path>
            </a:pathLst>
          </a:custGeom>
          <a:blipFill>
            <a:blip r:embed="rId7"/>
            <a:stretch>
              <a:fillRect l="0" t="0" r="0" b="0"/>
            </a:stretch>
          </a:blipFill>
        </p:spPr>
      </p:sp>
      <p:sp>
        <p:nvSpPr>
          <p:cNvPr name="Freeform 8" id="8"/>
          <p:cNvSpPr/>
          <p:nvPr/>
        </p:nvSpPr>
        <p:spPr>
          <a:xfrm flipH="false" flipV="false" rot="0">
            <a:off x="12455114" y="1068586"/>
            <a:ext cx="2750296" cy="1755023"/>
          </a:xfrm>
          <a:custGeom>
            <a:avLst/>
            <a:gdLst/>
            <a:ahLst/>
            <a:cxnLst/>
            <a:rect r="r" b="b" t="t" l="l"/>
            <a:pathLst>
              <a:path h="1755023" w="2750296">
                <a:moveTo>
                  <a:pt x="0" y="0"/>
                </a:moveTo>
                <a:lnTo>
                  <a:pt x="2750296" y="0"/>
                </a:lnTo>
                <a:lnTo>
                  <a:pt x="2750296" y="1755023"/>
                </a:lnTo>
                <a:lnTo>
                  <a:pt x="0" y="1755023"/>
                </a:lnTo>
                <a:lnTo>
                  <a:pt x="0" y="0"/>
                </a:lnTo>
                <a:close/>
              </a:path>
            </a:pathLst>
          </a:custGeom>
          <a:blipFill>
            <a:blip r:embed="rId8"/>
            <a:stretch>
              <a:fillRect l="0" t="0" r="0" b="0"/>
            </a:stretch>
          </a:blipFill>
        </p:spPr>
      </p:sp>
      <p:sp>
        <p:nvSpPr>
          <p:cNvPr name="Freeform 9" id="9"/>
          <p:cNvSpPr/>
          <p:nvPr/>
        </p:nvSpPr>
        <p:spPr>
          <a:xfrm flipH="false" flipV="false" rot="0">
            <a:off x="3697061" y="4651034"/>
            <a:ext cx="10904897" cy="4798154"/>
          </a:xfrm>
          <a:custGeom>
            <a:avLst/>
            <a:gdLst/>
            <a:ahLst/>
            <a:cxnLst/>
            <a:rect r="r" b="b" t="t" l="l"/>
            <a:pathLst>
              <a:path h="4798154" w="10904897">
                <a:moveTo>
                  <a:pt x="0" y="0"/>
                </a:moveTo>
                <a:lnTo>
                  <a:pt x="10904897" y="0"/>
                </a:lnTo>
                <a:lnTo>
                  <a:pt x="10904897" y="4798155"/>
                </a:lnTo>
                <a:lnTo>
                  <a:pt x="0" y="4798155"/>
                </a:lnTo>
                <a:lnTo>
                  <a:pt x="0" y="0"/>
                </a:lnTo>
                <a:close/>
              </a:path>
            </a:pathLst>
          </a:custGeom>
          <a:blipFill>
            <a:blip r:embed="rId9"/>
            <a:stretch>
              <a:fillRect l="0" t="0" r="0" b="0"/>
            </a:stretch>
          </a:blipFill>
        </p:spPr>
      </p:sp>
      <p:sp>
        <p:nvSpPr>
          <p:cNvPr name="Freeform 10" id="10"/>
          <p:cNvSpPr/>
          <p:nvPr/>
        </p:nvSpPr>
        <p:spPr>
          <a:xfrm flipH="false" flipV="false" rot="0">
            <a:off x="7142525" y="0"/>
            <a:ext cx="3102247" cy="2024216"/>
          </a:xfrm>
          <a:custGeom>
            <a:avLst/>
            <a:gdLst/>
            <a:ahLst/>
            <a:cxnLst/>
            <a:rect r="r" b="b" t="t" l="l"/>
            <a:pathLst>
              <a:path h="2024216" w="3102247">
                <a:moveTo>
                  <a:pt x="0" y="0"/>
                </a:moveTo>
                <a:lnTo>
                  <a:pt x="3102247" y="0"/>
                </a:lnTo>
                <a:lnTo>
                  <a:pt x="3102247" y="2024216"/>
                </a:lnTo>
                <a:lnTo>
                  <a:pt x="0" y="2024216"/>
                </a:lnTo>
                <a:lnTo>
                  <a:pt x="0" y="0"/>
                </a:lnTo>
                <a:close/>
              </a:path>
            </a:pathLst>
          </a:custGeom>
          <a:blipFill>
            <a:blip r:embed="rId10"/>
            <a:stretch>
              <a:fillRect l="0" t="0" r="0" b="0"/>
            </a:stretch>
          </a:blipFill>
        </p:spPr>
      </p:sp>
      <p:grpSp>
        <p:nvGrpSpPr>
          <p:cNvPr name="Group 11" id="11"/>
          <p:cNvGrpSpPr/>
          <p:nvPr/>
        </p:nvGrpSpPr>
        <p:grpSpPr>
          <a:xfrm rot="0">
            <a:off x="1308177" y="430293"/>
            <a:ext cx="16269370" cy="8929497"/>
            <a:chOff x="0" y="0"/>
            <a:chExt cx="4284937" cy="2351802"/>
          </a:xfrm>
        </p:grpSpPr>
        <p:sp>
          <p:nvSpPr>
            <p:cNvPr name="Freeform 12" id="12"/>
            <p:cNvSpPr/>
            <p:nvPr/>
          </p:nvSpPr>
          <p:spPr>
            <a:xfrm flipH="false" flipV="false" rot="0">
              <a:off x="0" y="0"/>
              <a:ext cx="4284937" cy="2351802"/>
            </a:xfrm>
            <a:custGeom>
              <a:avLst/>
              <a:gdLst/>
              <a:ahLst/>
              <a:cxnLst/>
              <a:rect r="r" b="b" t="t" l="l"/>
              <a:pathLst>
                <a:path h="2351802" w="4284937">
                  <a:moveTo>
                    <a:pt x="24269" y="0"/>
                  </a:moveTo>
                  <a:lnTo>
                    <a:pt x="4260668" y="0"/>
                  </a:lnTo>
                  <a:cubicBezTo>
                    <a:pt x="4267105" y="0"/>
                    <a:pt x="4273278" y="2557"/>
                    <a:pt x="4277829" y="7108"/>
                  </a:cubicBezTo>
                  <a:cubicBezTo>
                    <a:pt x="4282380" y="11659"/>
                    <a:pt x="4284937" y="17832"/>
                    <a:pt x="4284937" y="24269"/>
                  </a:cubicBezTo>
                  <a:lnTo>
                    <a:pt x="4284937" y="2327533"/>
                  </a:lnTo>
                  <a:cubicBezTo>
                    <a:pt x="4284937" y="2340936"/>
                    <a:pt x="4274071" y="2351802"/>
                    <a:pt x="4260668" y="2351802"/>
                  </a:cubicBezTo>
                  <a:lnTo>
                    <a:pt x="24269" y="2351802"/>
                  </a:lnTo>
                  <a:cubicBezTo>
                    <a:pt x="10866" y="2351802"/>
                    <a:pt x="0" y="2340936"/>
                    <a:pt x="0" y="2327533"/>
                  </a:cubicBezTo>
                  <a:lnTo>
                    <a:pt x="0" y="24269"/>
                  </a:lnTo>
                  <a:cubicBezTo>
                    <a:pt x="0" y="10866"/>
                    <a:pt x="10866" y="0"/>
                    <a:pt x="24269" y="0"/>
                  </a:cubicBezTo>
                  <a:close/>
                </a:path>
              </a:pathLst>
            </a:custGeom>
            <a:solidFill>
              <a:srgbClr val="FFFFFF"/>
            </a:solidFill>
          </p:spPr>
        </p:sp>
        <p:sp>
          <p:nvSpPr>
            <p:cNvPr name="TextBox 13" id="13"/>
            <p:cNvSpPr txBox="true"/>
            <p:nvPr/>
          </p:nvSpPr>
          <p:spPr>
            <a:xfrm>
              <a:off x="0" y="-38100"/>
              <a:ext cx="4284937" cy="2389902"/>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523473" y="782191"/>
            <a:ext cx="886892" cy="806806"/>
            <a:chOff x="0" y="0"/>
            <a:chExt cx="233585" cy="212492"/>
          </a:xfrm>
        </p:grpSpPr>
        <p:sp>
          <p:nvSpPr>
            <p:cNvPr name="Freeform 15" id="15"/>
            <p:cNvSpPr/>
            <p:nvPr/>
          </p:nvSpPr>
          <p:spPr>
            <a:xfrm flipH="false" flipV="false" rot="0">
              <a:off x="0" y="0"/>
              <a:ext cx="233585" cy="212492"/>
            </a:xfrm>
            <a:custGeom>
              <a:avLst/>
              <a:gdLst/>
              <a:ahLst/>
              <a:cxnLst/>
              <a:rect r="r" b="b" t="t" l="l"/>
              <a:pathLst>
                <a:path h="212492" w="233585">
                  <a:moveTo>
                    <a:pt x="106246" y="0"/>
                  </a:moveTo>
                  <a:lnTo>
                    <a:pt x="127339" y="0"/>
                  </a:lnTo>
                  <a:cubicBezTo>
                    <a:pt x="155517" y="0"/>
                    <a:pt x="182541" y="11194"/>
                    <a:pt x="202466" y="31119"/>
                  </a:cubicBezTo>
                  <a:cubicBezTo>
                    <a:pt x="222391" y="51044"/>
                    <a:pt x="233585" y="78068"/>
                    <a:pt x="233585" y="106246"/>
                  </a:cubicBezTo>
                  <a:lnTo>
                    <a:pt x="233585" y="106246"/>
                  </a:lnTo>
                  <a:cubicBezTo>
                    <a:pt x="233585" y="164924"/>
                    <a:pt x="186017" y="212492"/>
                    <a:pt x="127339" y="212492"/>
                  </a:cubicBezTo>
                  <a:lnTo>
                    <a:pt x="106246" y="212492"/>
                  </a:lnTo>
                  <a:cubicBezTo>
                    <a:pt x="78068" y="212492"/>
                    <a:pt x="51044" y="201298"/>
                    <a:pt x="31119" y="181373"/>
                  </a:cubicBezTo>
                  <a:cubicBezTo>
                    <a:pt x="11194" y="161448"/>
                    <a:pt x="0" y="134424"/>
                    <a:pt x="0" y="106246"/>
                  </a:cubicBezTo>
                  <a:lnTo>
                    <a:pt x="0" y="106246"/>
                  </a:lnTo>
                  <a:cubicBezTo>
                    <a:pt x="0" y="78068"/>
                    <a:pt x="11194" y="51044"/>
                    <a:pt x="31119" y="31119"/>
                  </a:cubicBezTo>
                  <a:cubicBezTo>
                    <a:pt x="51044" y="11194"/>
                    <a:pt x="78068" y="0"/>
                    <a:pt x="106246" y="0"/>
                  </a:cubicBezTo>
                  <a:close/>
                </a:path>
              </a:pathLst>
            </a:custGeom>
            <a:solidFill>
              <a:srgbClr val="5170FF"/>
            </a:solidFill>
          </p:spPr>
        </p:sp>
        <p:sp>
          <p:nvSpPr>
            <p:cNvPr name="TextBox 16" id="16"/>
            <p:cNvSpPr txBox="true"/>
            <p:nvPr/>
          </p:nvSpPr>
          <p:spPr>
            <a:xfrm>
              <a:off x="0" y="-47625"/>
              <a:ext cx="233585" cy="260117"/>
            </a:xfrm>
            <a:prstGeom prst="rect">
              <a:avLst/>
            </a:prstGeom>
          </p:spPr>
          <p:txBody>
            <a:bodyPr anchor="ctr" rtlCol="false" tIns="50800" lIns="50800" bIns="50800" rIns="50800"/>
            <a:lstStyle/>
            <a:p>
              <a:pPr algn="ctr">
                <a:lnSpc>
                  <a:spcPts val="3359"/>
                </a:lnSpc>
              </a:pPr>
              <a:r>
                <a:rPr lang="en-US" sz="2400">
                  <a:solidFill>
                    <a:srgbClr val="FFFFFF"/>
                  </a:solidFill>
                  <a:latin typeface="Pattanakarn SemiCondensed"/>
                  <a:ea typeface="Pattanakarn SemiCondensed"/>
                  <a:cs typeface="Pattanakarn SemiCondensed"/>
                  <a:sym typeface="Pattanakarn SemiCondensed"/>
                </a:rPr>
                <a:t>2.2</a:t>
              </a:r>
            </a:p>
          </p:txBody>
        </p:sp>
      </p:grpSp>
      <p:grpSp>
        <p:nvGrpSpPr>
          <p:cNvPr name="Group 17" id="17"/>
          <p:cNvGrpSpPr/>
          <p:nvPr/>
        </p:nvGrpSpPr>
        <p:grpSpPr>
          <a:xfrm rot="0">
            <a:off x="2772240" y="782191"/>
            <a:ext cx="6102873" cy="1225904"/>
            <a:chOff x="0" y="0"/>
            <a:chExt cx="1607341" cy="322872"/>
          </a:xfrm>
        </p:grpSpPr>
        <p:sp>
          <p:nvSpPr>
            <p:cNvPr name="Freeform 18" id="18"/>
            <p:cNvSpPr/>
            <p:nvPr/>
          </p:nvSpPr>
          <p:spPr>
            <a:xfrm flipH="false" flipV="false" rot="0">
              <a:off x="0" y="0"/>
              <a:ext cx="1607341" cy="322872"/>
            </a:xfrm>
            <a:custGeom>
              <a:avLst/>
              <a:gdLst/>
              <a:ahLst/>
              <a:cxnLst/>
              <a:rect r="r" b="b" t="t" l="l"/>
              <a:pathLst>
                <a:path h="322872" w="1607341">
                  <a:moveTo>
                    <a:pt x="21566" y="0"/>
                  </a:moveTo>
                  <a:lnTo>
                    <a:pt x="1585775" y="0"/>
                  </a:lnTo>
                  <a:cubicBezTo>
                    <a:pt x="1591495" y="0"/>
                    <a:pt x="1596980" y="2272"/>
                    <a:pt x="1601025" y="6316"/>
                  </a:cubicBezTo>
                  <a:cubicBezTo>
                    <a:pt x="1605069" y="10361"/>
                    <a:pt x="1607341" y="15846"/>
                    <a:pt x="1607341" y="21566"/>
                  </a:cubicBezTo>
                  <a:lnTo>
                    <a:pt x="1607341" y="301306"/>
                  </a:lnTo>
                  <a:cubicBezTo>
                    <a:pt x="1607341" y="307026"/>
                    <a:pt x="1605069" y="312511"/>
                    <a:pt x="1601025" y="316555"/>
                  </a:cubicBezTo>
                  <a:cubicBezTo>
                    <a:pt x="1596980" y="320600"/>
                    <a:pt x="1591495" y="322872"/>
                    <a:pt x="1585775" y="322872"/>
                  </a:cubicBezTo>
                  <a:lnTo>
                    <a:pt x="21566" y="322872"/>
                  </a:lnTo>
                  <a:cubicBezTo>
                    <a:pt x="15846" y="322872"/>
                    <a:pt x="10361" y="320600"/>
                    <a:pt x="6316" y="316555"/>
                  </a:cubicBezTo>
                  <a:cubicBezTo>
                    <a:pt x="2272" y="312511"/>
                    <a:pt x="0" y="307026"/>
                    <a:pt x="0" y="301306"/>
                  </a:cubicBezTo>
                  <a:lnTo>
                    <a:pt x="0" y="21566"/>
                  </a:lnTo>
                  <a:cubicBezTo>
                    <a:pt x="0" y="15846"/>
                    <a:pt x="2272" y="10361"/>
                    <a:pt x="6316" y="6316"/>
                  </a:cubicBezTo>
                  <a:cubicBezTo>
                    <a:pt x="10361" y="2272"/>
                    <a:pt x="15846" y="0"/>
                    <a:pt x="21566" y="0"/>
                  </a:cubicBezTo>
                  <a:close/>
                </a:path>
              </a:pathLst>
            </a:custGeom>
            <a:solidFill>
              <a:srgbClr val="99ACFF"/>
            </a:solidFill>
          </p:spPr>
        </p:sp>
        <p:sp>
          <p:nvSpPr>
            <p:cNvPr name="TextBox 19" id="19"/>
            <p:cNvSpPr txBox="true"/>
            <p:nvPr/>
          </p:nvSpPr>
          <p:spPr>
            <a:xfrm>
              <a:off x="0" y="-47625"/>
              <a:ext cx="1607341" cy="370497"/>
            </a:xfrm>
            <a:prstGeom prst="rect">
              <a:avLst/>
            </a:prstGeom>
          </p:spPr>
          <p:txBody>
            <a:bodyPr anchor="ctr" rtlCol="false" tIns="50800" lIns="50800" bIns="50800" rIns="50800"/>
            <a:lstStyle/>
            <a:p>
              <a:pPr algn="ctr">
                <a:lnSpc>
                  <a:spcPts val="3359"/>
                </a:lnSpc>
              </a:pPr>
              <a:r>
                <a:rPr lang="en-US" sz="2399">
                  <a:solidFill>
                    <a:srgbClr val="FFFFFF"/>
                  </a:solidFill>
                  <a:latin typeface="Pattanakarn SemiCondensed"/>
                  <a:ea typeface="Pattanakarn SemiCondensed"/>
                  <a:cs typeface="Pattanakarn SemiCondensed"/>
                  <a:sym typeface="Pattanakarn SemiCondensed"/>
                </a:rPr>
                <a:t>Phân Biểu đồ phân rã chức năng thiết kế hệ thống</a:t>
              </a:r>
            </a:p>
          </p:txBody>
        </p:sp>
      </p:grpSp>
      <p:grpSp>
        <p:nvGrpSpPr>
          <p:cNvPr name="Group 20" id="20"/>
          <p:cNvGrpSpPr/>
          <p:nvPr/>
        </p:nvGrpSpPr>
        <p:grpSpPr>
          <a:xfrm rot="0">
            <a:off x="5473233" y="2145550"/>
            <a:ext cx="7272565" cy="876935"/>
            <a:chOff x="0" y="0"/>
            <a:chExt cx="1915408" cy="230962"/>
          </a:xfrm>
        </p:grpSpPr>
        <p:sp>
          <p:nvSpPr>
            <p:cNvPr name="Freeform 21" id="21"/>
            <p:cNvSpPr/>
            <p:nvPr/>
          </p:nvSpPr>
          <p:spPr>
            <a:xfrm flipH="false" flipV="false" rot="0">
              <a:off x="0" y="0"/>
              <a:ext cx="1915408" cy="230962"/>
            </a:xfrm>
            <a:custGeom>
              <a:avLst/>
              <a:gdLst/>
              <a:ahLst/>
              <a:cxnLst/>
              <a:rect r="r" b="b" t="t" l="l"/>
              <a:pathLst>
                <a:path h="230962" w="1915408">
                  <a:moveTo>
                    <a:pt x="18097" y="0"/>
                  </a:moveTo>
                  <a:lnTo>
                    <a:pt x="1897311" y="0"/>
                  </a:lnTo>
                  <a:cubicBezTo>
                    <a:pt x="1907306" y="0"/>
                    <a:pt x="1915408" y="8102"/>
                    <a:pt x="1915408" y="18097"/>
                  </a:cubicBezTo>
                  <a:lnTo>
                    <a:pt x="1915408" y="212865"/>
                  </a:lnTo>
                  <a:cubicBezTo>
                    <a:pt x="1915408" y="222860"/>
                    <a:pt x="1907306" y="230962"/>
                    <a:pt x="1897311" y="230962"/>
                  </a:cubicBezTo>
                  <a:lnTo>
                    <a:pt x="18097" y="230962"/>
                  </a:lnTo>
                  <a:cubicBezTo>
                    <a:pt x="13297" y="230962"/>
                    <a:pt x="8694" y="229056"/>
                    <a:pt x="5301" y="225662"/>
                  </a:cubicBezTo>
                  <a:cubicBezTo>
                    <a:pt x="1907" y="222268"/>
                    <a:pt x="0" y="217665"/>
                    <a:pt x="0" y="212865"/>
                  </a:cubicBezTo>
                  <a:lnTo>
                    <a:pt x="0" y="18097"/>
                  </a:lnTo>
                  <a:cubicBezTo>
                    <a:pt x="0" y="8102"/>
                    <a:pt x="8102" y="0"/>
                    <a:pt x="18097" y="0"/>
                  </a:cubicBezTo>
                  <a:close/>
                </a:path>
              </a:pathLst>
            </a:custGeom>
            <a:solidFill>
              <a:srgbClr val="A7EFF1"/>
            </a:solidFill>
            <a:ln w="19050" cap="sq">
              <a:solidFill>
                <a:srgbClr val="000000"/>
              </a:solidFill>
              <a:prstDash val="solid"/>
              <a:miter/>
            </a:ln>
          </p:spPr>
        </p:sp>
        <p:sp>
          <p:nvSpPr>
            <p:cNvPr name="TextBox 22" id="22"/>
            <p:cNvSpPr txBox="true"/>
            <p:nvPr/>
          </p:nvSpPr>
          <p:spPr>
            <a:xfrm>
              <a:off x="0" y="-38100"/>
              <a:ext cx="1915408" cy="269062"/>
            </a:xfrm>
            <a:prstGeom prst="rect">
              <a:avLst/>
            </a:prstGeom>
          </p:spPr>
          <p:txBody>
            <a:bodyPr anchor="ctr" rtlCol="false" tIns="50800" lIns="50800" bIns="50800" rIns="50800"/>
            <a:lstStyle/>
            <a:p>
              <a:pPr algn="ctr">
                <a:lnSpc>
                  <a:spcPts val="3499"/>
                </a:lnSpc>
              </a:pPr>
              <a:r>
                <a:rPr lang="en-US" b="true" sz="2499">
                  <a:solidFill>
                    <a:srgbClr val="4E6AE9"/>
                  </a:solidFill>
                  <a:latin typeface="Pattanakarn SemiCondensed Bold"/>
                  <a:ea typeface="Pattanakarn SemiCondensed Bold"/>
                  <a:cs typeface="Pattanakarn SemiCondensed Bold"/>
                  <a:sym typeface="Pattanakarn SemiCondensed Bold"/>
                </a:rPr>
                <a:t>Hệ thống quản lý điểm sinh viên</a:t>
              </a:r>
            </a:p>
          </p:txBody>
        </p:sp>
      </p:grpSp>
      <p:sp>
        <p:nvSpPr>
          <p:cNvPr name="AutoShape 23" id="23"/>
          <p:cNvSpPr/>
          <p:nvPr/>
        </p:nvSpPr>
        <p:spPr>
          <a:xfrm flipV="true">
            <a:off x="9109515" y="3022484"/>
            <a:ext cx="0" cy="476250"/>
          </a:xfrm>
          <a:prstGeom prst="line">
            <a:avLst/>
          </a:prstGeom>
          <a:ln cap="flat" w="38100">
            <a:solidFill>
              <a:srgbClr val="000000"/>
            </a:solidFill>
            <a:prstDash val="solid"/>
            <a:headEnd type="none" len="sm" w="sm"/>
            <a:tailEnd type="none" len="sm" w="sm"/>
          </a:ln>
        </p:spPr>
      </p:sp>
      <p:sp>
        <p:nvSpPr>
          <p:cNvPr name="AutoShape 24" id="24"/>
          <p:cNvSpPr/>
          <p:nvPr/>
        </p:nvSpPr>
        <p:spPr>
          <a:xfrm>
            <a:off x="3230378" y="3498734"/>
            <a:ext cx="11980777" cy="0"/>
          </a:xfrm>
          <a:prstGeom prst="line">
            <a:avLst/>
          </a:prstGeom>
          <a:ln cap="flat" w="38100">
            <a:solidFill>
              <a:srgbClr val="000000"/>
            </a:solidFill>
            <a:prstDash val="solid"/>
            <a:headEnd type="none" len="sm" w="sm"/>
            <a:tailEnd type="none" len="sm" w="sm"/>
          </a:ln>
        </p:spPr>
      </p:sp>
      <p:grpSp>
        <p:nvGrpSpPr>
          <p:cNvPr name="Group 25" id="25"/>
          <p:cNvGrpSpPr/>
          <p:nvPr/>
        </p:nvGrpSpPr>
        <p:grpSpPr>
          <a:xfrm rot="0">
            <a:off x="9609504" y="3977516"/>
            <a:ext cx="3157959" cy="780634"/>
            <a:chOff x="0" y="0"/>
            <a:chExt cx="831726" cy="205599"/>
          </a:xfrm>
        </p:grpSpPr>
        <p:sp>
          <p:nvSpPr>
            <p:cNvPr name="Freeform 26" id="26"/>
            <p:cNvSpPr/>
            <p:nvPr/>
          </p:nvSpPr>
          <p:spPr>
            <a:xfrm flipH="false" flipV="false" rot="0">
              <a:off x="0" y="0"/>
              <a:ext cx="831726" cy="205599"/>
            </a:xfrm>
            <a:custGeom>
              <a:avLst/>
              <a:gdLst/>
              <a:ahLst/>
              <a:cxnLst/>
              <a:rect r="r" b="b" t="t" l="l"/>
              <a:pathLst>
                <a:path h="205599" w="831726">
                  <a:moveTo>
                    <a:pt x="41676" y="0"/>
                  </a:moveTo>
                  <a:lnTo>
                    <a:pt x="790049" y="0"/>
                  </a:lnTo>
                  <a:cubicBezTo>
                    <a:pt x="813067" y="0"/>
                    <a:pt x="831726" y="18659"/>
                    <a:pt x="831726" y="41676"/>
                  </a:cubicBezTo>
                  <a:lnTo>
                    <a:pt x="831726" y="163923"/>
                  </a:lnTo>
                  <a:cubicBezTo>
                    <a:pt x="831726" y="186940"/>
                    <a:pt x="813067" y="205599"/>
                    <a:pt x="790049" y="205599"/>
                  </a:cubicBezTo>
                  <a:lnTo>
                    <a:pt x="41676" y="205599"/>
                  </a:lnTo>
                  <a:cubicBezTo>
                    <a:pt x="18659" y="205599"/>
                    <a:pt x="0" y="186940"/>
                    <a:pt x="0" y="163923"/>
                  </a:cubicBezTo>
                  <a:lnTo>
                    <a:pt x="0" y="41676"/>
                  </a:lnTo>
                  <a:cubicBezTo>
                    <a:pt x="0" y="18659"/>
                    <a:pt x="18659" y="0"/>
                    <a:pt x="41676" y="0"/>
                  </a:cubicBezTo>
                  <a:close/>
                </a:path>
              </a:pathLst>
            </a:custGeom>
            <a:solidFill>
              <a:srgbClr val="5E17EB"/>
            </a:solidFill>
            <a:ln w="19050" cap="sq">
              <a:solidFill>
                <a:srgbClr val="000000"/>
              </a:solidFill>
              <a:prstDash val="solid"/>
              <a:miter/>
            </a:ln>
          </p:spPr>
        </p:sp>
        <p:sp>
          <p:nvSpPr>
            <p:cNvPr name="TextBox 27" id="27"/>
            <p:cNvSpPr txBox="true"/>
            <p:nvPr/>
          </p:nvSpPr>
          <p:spPr>
            <a:xfrm>
              <a:off x="0" y="-38100"/>
              <a:ext cx="831726" cy="243699"/>
            </a:xfrm>
            <a:prstGeom prst="rect">
              <a:avLst/>
            </a:prstGeom>
          </p:spPr>
          <p:txBody>
            <a:bodyPr anchor="ctr" rtlCol="false" tIns="50800" lIns="50800" bIns="50800" rIns="50800"/>
            <a:lstStyle/>
            <a:p>
              <a:pPr algn="ctr">
                <a:lnSpc>
                  <a:spcPts val="2659"/>
                </a:lnSpc>
              </a:pPr>
              <a:r>
                <a:rPr lang="en-US" b="true" sz="1899">
                  <a:solidFill>
                    <a:srgbClr val="FFFFFF"/>
                  </a:solidFill>
                  <a:latin typeface="Pattanakarn SemiCondensed Bold"/>
                  <a:ea typeface="Pattanakarn SemiCondensed Bold"/>
                  <a:cs typeface="Pattanakarn SemiCondensed Bold"/>
                  <a:sym typeface="Pattanakarn SemiCondensed Bold"/>
                </a:rPr>
                <a:t>Thống kê và báo cáo</a:t>
              </a:r>
            </a:p>
          </p:txBody>
        </p:sp>
      </p:grpSp>
      <p:grpSp>
        <p:nvGrpSpPr>
          <p:cNvPr name="Group 28" id="28"/>
          <p:cNvGrpSpPr/>
          <p:nvPr/>
        </p:nvGrpSpPr>
        <p:grpSpPr>
          <a:xfrm rot="0">
            <a:off x="13529463" y="3958420"/>
            <a:ext cx="3157959" cy="822107"/>
            <a:chOff x="0" y="0"/>
            <a:chExt cx="831726" cy="216522"/>
          </a:xfrm>
        </p:grpSpPr>
        <p:sp>
          <p:nvSpPr>
            <p:cNvPr name="Freeform 29" id="29"/>
            <p:cNvSpPr/>
            <p:nvPr/>
          </p:nvSpPr>
          <p:spPr>
            <a:xfrm flipH="false" flipV="false" rot="0">
              <a:off x="0" y="0"/>
              <a:ext cx="831726" cy="216522"/>
            </a:xfrm>
            <a:custGeom>
              <a:avLst/>
              <a:gdLst/>
              <a:ahLst/>
              <a:cxnLst/>
              <a:rect r="r" b="b" t="t" l="l"/>
              <a:pathLst>
                <a:path h="216522" w="831726">
                  <a:moveTo>
                    <a:pt x="41676" y="0"/>
                  </a:moveTo>
                  <a:lnTo>
                    <a:pt x="790049" y="0"/>
                  </a:lnTo>
                  <a:cubicBezTo>
                    <a:pt x="813067" y="0"/>
                    <a:pt x="831726" y="18659"/>
                    <a:pt x="831726" y="41676"/>
                  </a:cubicBezTo>
                  <a:lnTo>
                    <a:pt x="831726" y="174845"/>
                  </a:lnTo>
                  <a:cubicBezTo>
                    <a:pt x="831726" y="197863"/>
                    <a:pt x="813067" y="216522"/>
                    <a:pt x="790049" y="216522"/>
                  </a:cubicBezTo>
                  <a:lnTo>
                    <a:pt x="41676" y="216522"/>
                  </a:lnTo>
                  <a:cubicBezTo>
                    <a:pt x="18659" y="216522"/>
                    <a:pt x="0" y="197863"/>
                    <a:pt x="0" y="174845"/>
                  </a:cubicBezTo>
                  <a:lnTo>
                    <a:pt x="0" y="41676"/>
                  </a:lnTo>
                  <a:cubicBezTo>
                    <a:pt x="0" y="18659"/>
                    <a:pt x="18659" y="0"/>
                    <a:pt x="41676" y="0"/>
                  </a:cubicBezTo>
                  <a:close/>
                </a:path>
              </a:pathLst>
            </a:custGeom>
            <a:solidFill>
              <a:srgbClr val="FF3131"/>
            </a:solidFill>
            <a:ln w="19050" cap="sq">
              <a:solidFill>
                <a:srgbClr val="000000"/>
              </a:solidFill>
              <a:prstDash val="solid"/>
              <a:miter/>
            </a:ln>
          </p:spPr>
        </p:sp>
        <p:sp>
          <p:nvSpPr>
            <p:cNvPr name="TextBox 30" id="30"/>
            <p:cNvSpPr txBox="true"/>
            <p:nvPr/>
          </p:nvSpPr>
          <p:spPr>
            <a:xfrm>
              <a:off x="0" y="-38100"/>
              <a:ext cx="831726" cy="254622"/>
            </a:xfrm>
            <a:prstGeom prst="rect">
              <a:avLst/>
            </a:prstGeom>
          </p:spPr>
          <p:txBody>
            <a:bodyPr anchor="ctr" rtlCol="false" tIns="50800" lIns="50800" bIns="50800" rIns="50800"/>
            <a:lstStyle/>
            <a:p>
              <a:pPr algn="ctr">
                <a:lnSpc>
                  <a:spcPts val="2659"/>
                </a:lnSpc>
              </a:pPr>
              <a:r>
                <a:rPr lang="en-US" b="true" sz="1899">
                  <a:solidFill>
                    <a:srgbClr val="FFFFFF"/>
                  </a:solidFill>
                  <a:latin typeface="Pattanakarn SemiCondensed Bold"/>
                  <a:ea typeface="Pattanakarn SemiCondensed Bold"/>
                  <a:cs typeface="Pattanakarn SemiCondensed Bold"/>
                  <a:sym typeface="Pattanakarn SemiCondensed Bold"/>
                </a:rPr>
                <a:t>Phân quyền &amp; tài khoản</a:t>
              </a:r>
            </a:p>
          </p:txBody>
        </p:sp>
      </p:grpSp>
      <p:grpSp>
        <p:nvGrpSpPr>
          <p:cNvPr name="Group 31" id="31"/>
          <p:cNvGrpSpPr/>
          <p:nvPr/>
        </p:nvGrpSpPr>
        <p:grpSpPr>
          <a:xfrm rot="0">
            <a:off x="1769585" y="3926109"/>
            <a:ext cx="3157959" cy="832009"/>
            <a:chOff x="0" y="0"/>
            <a:chExt cx="831723" cy="219202"/>
          </a:xfrm>
        </p:grpSpPr>
        <p:sp>
          <p:nvSpPr>
            <p:cNvPr name="Freeform 32" id="32"/>
            <p:cNvSpPr/>
            <p:nvPr/>
          </p:nvSpPr>
          <p:spPr>
            <a:xfrm flipH="false" flipV="false" rot="0">
              <a:off x="0" y="0"/>
              <a:ext cx="831723" cy="219202"/>
            </a:xfrm>
            <a:custGeom>
              <a:avLst/>
              <a:gdLst/>
              <a:ahLst/>
              <a:cxnLst/>
              <a:rect r="r" b="b" t="t" l="l"/>
              <a:pathLst>
                <a:path h="219202" w="831723">
                  <a:moveTo>
                    <a:pt x="831723" y="41676"/>
                  </a:moveTo>
                  <a:lnTo>
                    <a:pt x="831723" y="177526"/>
                  </a:lnTo>
                  <a:cubicBezTo>
                    <a:pt x="831723" y="200543"/>
                    <a:pt x="813064" y="219202"/>
                    <a:pt x="790046" y="219202"/>
                  </a:cubicBezTo>
                  <a:lnTo>
                    <a:pt x="41676" y="219202"/>
                  </a:lnTo>
                  <a:cubicBezTo>
                    <a:pt x="18659" y="219202"/>
                    <a:pt x="0" y="200543"/>
                    <a:pt x="0" y="177526"/>
                  </a:cubicBezTo>
                  <a:lnTo>
                    <a:pt x="0" y="41676"/>
                  </a:lnTo>
                  <a:cubicBezTo>
                    <a:pt x="0" y="18659"/>
                    <a:pt x="18659" y="0"/>
                    <a:pt x="41676" y="0"/>
                  </a:cubicBezTo>
                  <a:lnTo>
                    <a:pt x="790046" y="0"/>
                  </a:lnTo>
                  <a:cubicBezTo>
                    <a:pt x="813064" y="0"/>
                    <a:pt x="831723" y="18659"/>
                    <a:pt x="831723" y="41676"/>
                  </a:cubicBezTo>
                  <a:close/>
                </a:path>
              </a:pathLst>
            </a:custGeom>
            <a:solidFill>
              <a:srgbClr val="FF914D"/>
            </a:solidFill>
            <a:ln w="19050" cap="sq">
              <a:solidFill>
                <a:srgbClr val="000000"/>
              </a:solidFill>
              <a:prstDash val="solid"/>
              <a:miter/>
            </a:ln>
          </p:spPr>
        </p:sp>
        <p:sp>
          <p:nvSpPr>
            <p:cNvPr name="TextBox 33" id="33"/>
            <p:cNvSpPr txBox="true"/>
            <p:nvPr/>
          </p:nvSpPr>
          <p:spPr>
            <a:xfrm>
              <a:off x="0" y="-38100"/>
              <a:ext cx="831723" cy="257302"/>
            </a:xfrm>
            <a:prstGeom prst="rect">
              <a:avLst/>
            </a:prstGeom>
          </p:spPr>
          <p:txBody>
            <a:bodyPr anchor="ctr" rtlCol="false" tIns="50800" lIns="50800" bIns="50800" rIns="50800"/>
            <a:lstStyle/>
            <a:p>
              <a:pPr algn="ctr">
                <a:lnSpc>
                  <a:spcPts val="2659"/>
                </a:lnSpc>
              </a:pPr>
              <a:r>
                <a:rPr lang="en-US" b="true" sz="1899">
                  <a:solidFill>
                    <a:srgbClr val="FFFFFF"/>
                  </a:solidFill>
                  <a:latin typeface="Pattanakarn SemiCondensed Bold"/>
                  <a:ea typeface="Pattanakarn SemiCondensed Bold"/>
                  <a:cs typeface="Pattanakarn SemiCondensed Bold"/>
                  <a:sym typeface="Pattanakarn SemiCondensed Bold"/>
                </a:rPr>
                <a:t>Quản lý sinh viên</a:t>
              </a:r>
            </a:p>
          </p:txBody>
        </p:sp>
      </p:grpSp>
      <p:grpSp>
        <p:nvGrpSpPr>
          <p:cNvPr name="Group 34" id="34"/>
          <p:cNvGrpSpPr/>
          <p:nvPr/>
        </p:nvGrpSpPr>
        <p:grpSpPr>
          <a:xfrm rot="0">
            <a:off x="5689544" y="3977516"/>
            <a:ext cx="3157959" cy="780634"/>
            <a:chOff x="0" y="0"/>
            <a:chExt cx="831726" cy="205599"/>
          </a:xfrm>
        </p:grpSpPr>
        <p:sp>
          <p:nvSpPr>
            <p:cNvPr name="Freeform 35" id="35"/>
            <p:cNvSpPr/>
            <p:nvPr/>
          </p:nvSpPr>
          <p:spPr>
            <a:xfrm flipH="false" flipV="false" rot="0">
              <a:off x="0" y="0"/>
              <a:ext cx="831726" cy="205599"/>
            </a:xfrm>
            <a:custGeom>
              <a:avLst/>
              <a:gdLst/>
              <a:ahLst/>
              <a:cxnLst/>
              <a:rect r="r" b="b" t="t" l="l"/>
              <a:pathLst>
                <a:path h="205599" w="831726">
                  <a:moveTo>
                    <a:pt x="41676" y="0"/>
                  </a:moveTo>
                  <a:lnTo>
                    <a:pt x="790049" y="0"/>
                  </a:lnTo>
                  <a:cubicBezTo>
                    <a:pt x="813067" y="0"/>
                    <a:pt x="831726" y="18659"/>
                    <a:pt x="831726" y="41676"/>
                  </a:cubicBezTo>
                  <a:lnTo>
                    <a:pt x="831726" y="163923"/>
                  </a:lnTo>
                  <a:cubicBezTo>
                    <a:pt x="831726" y="186940"/>
                    <a:pt x="813067" y="205599"/>
                    <a:pt x="790049" y="205599"/>
                  </a:cubicBezTo>
                  <a:lnTo>
                    <a:pt x="41676" y="205599"/>
                  </a:lnTo>
                  <a:cubicBezTo>
                    <a:pt x="18659" y="205599"/>
                    <a:pt x="0" y="186940"/>
                    <a:pt x="0" y="163923"/>
                  </a:cubicBezTo>
                  <a:lnTo>
                    <a:pt x="0" y="41676"/>
                  </a:lnTo>
                  <a:cubicBezTo>
                    <a:pt x="0" y="18659"/>
                    <a:pt x="18659" y="0"/>
                    <a:pt x="41676" y="0"/>
                  </a:cubicBezTo>
                  <a:close/>
                </a:path>
              </a:pathLst>
            </a:custGeom>
            <a:solidFill>
              <a:srgbClr val="00BF63"/>
            </a:solidFill>
            <a:ln w="19050" cap="sq">
              <a:solidFill>
                <a:srgbClr val="000000"/>
              </a:solidFill>
              <a:prstDash val="solid"/>
              <a:miter/>
            </a:ln>
          </p:spPr>
        </p:sp>
        <p:sp>
          <p:nvSpPr>
            <p:cNvPr name="TextBox 36" id="36"/>
            <p:cNvSpPr txBox="true"/>
            <p:nvPr/>
          </p:nvSpPr>
          <p:spPr>
            <a:xfrm>
              <a:off x="0" y="-38100"/>
              <a:ext cx="831726" cy="243699"/>
            </a:xfrm>
            <a:prstGeom prst="rect">
              <a:avLst/>
            </a:prstGeom>
          </p:spPr>
          <p:txBody>
            <a:bodyPr anchor="ctr" rtlCol="false" tIns="50800" lIns="50800" bIns="50800" rIns="50800"/>
            <a:lstStyle/>
            <a:p>
              <a:pPr algn="ctr">
                <a:lnSpc>
                  <a:spcPts val="2659"/>
                </a:lnSpc>
              </a:pPr>
              <a:r>
                <a:rPr lang="en-US" b="true" sz="1899">
                  <a:solidFill>
                    <a:srgbClr val="FFFFFF"/>
                  </a:solidFill>
                  <a:latin typeface="Pattanakarn SemiCondensed Bold"/>
                  <a:ea typeface="Pattanakarn SemiCondensed Bold"/>
                  <a:cs typeface="Pattanakarn SemiCondensed Bold"/>
                  <a:sym typeface="Pattanakarn SemiCondensed Bold"/>
                </a:rPr>
                <a:t>Quản lý điểm</a:t>
              </a:r>
            </a:p>
          </p:txBody>
        </p:sp>
      </p:grpSp>
      <p:sp>
        <p:nvSpPr>
          <p:cNvPr name="AutoShape 37" id="37"/>
          <p:cNvSpPr/>
          <p:nvPr/>
        </p:nvSpPr>
        <p:spPr>
          <a:xfrm>
            <a:off x="11188483" y="3499360"/>
            <a:ext cx="0" cy="478156"/>
          </a:xfrm>
          <a:prstGeom prst="line">
            <a:avLst/>
          </a:prstGeom>
          <a:ln cap="flat" w="38100">
            <a:solidFill>
              <a:srgbClr val="000000"/>
            </a:solidFill>
            <a:prstDash val="solid"/>
            <a:headEnd type="none" len="sm" w="sm"/>
            <a:tailEnd type="none" len="sm" w="sm"/>
          </a:ln>
        </p:spPr>
      </p:sp>
      <p:sp>
        <p:nvSpPr>
          <p:cNvPr name="AutoShape 38" id="38"/>
          <p:cNvSpPr/>
          <p:nvPr/>
        </p:nvSpPr>
        <p:spPr>
          <a:xfrm>
            <a:off x="7268524" y="3499360"/>
            <a:ext cx="0" cy="478156"/>
          </a:xfrm>
          <a:prstGeom prst="line">
            <a:avLst/>
          </a:prstGeom>
          <a:ln cap="flat" w="38100">
            <a:solidFill>
              <a:srgbClr val="000000"/>
            </a:solidFill>
            <a:prstDash val="solid"/>
            <a:headEnd type="none" len="sm" w="sm"/>
            <a:tailEnd type="none" len="sm" w="sm"/>
          </a:ln>
        </p:spPr>
      </p:sp>
      <p:sp>
        <p:nvSpPr>
          <p:cNvPr name="AutoShape 39" id="39"/>
          <p:cNvSpPr/>
          <p:nvPr/>
        </p:nvSpPr>
        <p:spPr>
          <a:xfrm>
            <a:off x="3230378" y="3498734"/>
            <a:ext cx="0" cy="427374"/>
          </a:xfrm>
          <a:prstGeom prst="line">
            <a:avLst/>
          </a:prstGeom>
          <a:ln cap="flat" w="38100">
            <a:solidFill>
              <a:srgbClr val="000000"/>
            </a:solidFill>
            <a:prstDash val="solid"/>
            <a:headEnd type="none" len="sm" w="sm"/>
            <a:tailEnd type="none" len="sm" w="sm"/>
          </a:ln>
        </p:spPr>
      </p:sp>
      <p:sp>
        <p:nvSpPr>
          <p:cNvPr name="AutoShape 40" id="40"/>
          <p:cNvSpPr/>
          <p:nvPr/>
        </p:nvSpPr>
        <p:spPr>
          <a:xfrm flipH="true">
            <a:off x="15211155" y="3499360"/>
            <a:ext cx="0" cy="459060"/>
          </a:xfrm>
          <a:prstGeom prst="line">
            <a:avLst/>
          </a:prstGeom>
          <a:ln cap="flat" w="38100">
            <a:solidFill>
              <a:srgbClr val="000000"/>
            </a:solidFill>
            <a:prstDash val="solid"/>
            <a:headEnd type="none" len="sm" w="sm"/>
            <a:tailEnd type="none" len="sm" w="sm"/>
          </a:ln>
        </p:spPr>
      </p:sp>
      <p:sp>
        <p:nvSpPr>
          <p:cNvPr name="AutoShape 41" id="41"/>
          <p:cNvSpPr/>
          <p:nvPr/>
        </p:nvSpPr>
        <p:spPr>
          <a:xfrm flipH="true" flipV="true">
            <a:off x="1994785" y="4758118"/>
            <a:ext cx="27610" cy="1607278"/>
          </a:xfrm>
          <a:prstGeom prst="line">
            <a:avLst/>
          </a:prstGeom>
          <a:ln cap="flat" w="38100">
            <a:solidFill>
              <a:srgbClr val="000000"/>
            </a:solidFill>
            <a:prstDash val="solid"/>
            <a:headEnd type="none" len="sm" w="sm"/>
            <a:tailEnd type="none" len="sm" w="sm"/>
          </a:ln>
        </p:spPr>
      </p:sp>
      <p:sp>
        <p:nvSpPr>
          <p:cNvPr name="AutoShape 42" id="42"/>
          <p:cNvSpPr/>
          <p:nvPr/>
        </p:nvSpPr>
        <p:spPr>
          <a:xfrm flipV="true">
            <a:off x="16511722" y="4764072"/>
            <a:ext cx="0" cy="2567742"/>
          </a:xfrm>
          <a:prstGeom prst="line">
            <a:avLst/>
          </a:prstGeom>
          <a:ln cap="flat" w="38100">
            <a:solidFill>
              <a:srgbClr val="000000"/>
            </a:solidFill>
            <a:prstDash val="solid"/>
            <a:headEnd type="none" len="sm" w="sm"/>
            <a:tailEnd type="none" len="sm" w="sm"/>
          </a:ln>
        </p:spPr>
      </p:sp>
      <p:sp>
        <p:nvSpPr>
          <p:cNvPr name="AutoShape 43" id="43"/>
          <p:cNvSpPr/>
          <p:nvPr/>
        </p:nvSpPr>
        <p:spPr>
          <a:xfrm flipH="true" flipV="true">
            <a:off x="8599458" y="4758150"/>
            <a:ext cx="27610" cy="3591489"/>
          </a:xfrm>
          <a:prstGeom prst="line">
            <a:avLst/>
          </a:prstGeom>
          <a:ln cap="flat" w="38100">
            <a:solidFill>
              <a:srgbClr val="000000"/>
            </a:solidFill>
            <a:prstDash val="solid"/>
            <a:headEnd type="none" len="sm" w="sm"/>
            <a:tailEnd type="none" len="sm" w="sm"/>
          </a:ln>
        </p:spPr>
      </p:sp>
      <p:sp>
        <p:nvSpPr>
          <p:cNvPr name="AutoShape 44" id="44"/>
          <p:cNvSpPr/>
          <p:nvPr/>
        </p:nvSpPr>
        <p:spPr>
          <a:xfrm flipH="true" flipV="true">
            <a:off x="9878882" y="4732447"/>
            <a:ext cx="0" cy="3591489"/>
          </a:xfrm>
          <a:prstGeom prst="line">
            <a:avLst/>
          </a:prstGeom>
          <a:ln cap="flat" w="38100">
            <a:solidFill>
              <a:srgbClr val="000000"/>
            </a:solidFill>
            <a:prstDash val="solid"/>
            <a:headEnd type="none" len="sm" w="sm"/>
            <a:tailEnd type="none" len="sm" w="sm"/>
          </a:ln>
        </p:spPr>
      </p:sp>
      <p:sp>
        <p:nvSpPr>
          <p:cNvPr name="AutoShape 45" id="45"/>
          <p:cNvSpPr/>
          <p:nvPr/>
        </p:nvSpPr>
        <p:spPr>
          <a:xfrm flipV="true">
            <a:off x="2022394" y="5373274"/>
            <a:ext cx="167070" cy="0"/>
          </a:xfrm>
          <a:prstGeom prst="line">
            <a:avLst/>
          </a:prstGeom>
          <a:ln cap="flat" w="38100">
            <a:solidFill>
              <a:srgbClr val="000000"/>
            </a:solidFill>
            <a:prstDash val="solid"/>
            <a:headEnd type="none" len="sm" w="sm"/>
            <a:tailEnd type="none" len="sm" w="sm"/>
          </a:ln>
        </p:spPr>
      </p:sp>
      <p:sp>
        <p:nvSpPr>
          <p:cNvPr name="AutoShape 46" id="46"/>
          <p:cNvSpPr/>
          <p:nvPr/>
        </p:nvSpPr>
        <p:spPr>
          <a:xfrm>
            <a:off x="2022394" y="6346346"/>
            <a:ext cx="187261" cy="0"/>
          </a:xfrm>
          <a:prstGeom prst="line">
            <a:avLst/>
          </a:prstGeom>
          <a:ln cap="flat" w="38100">
            <a:solidFill>
              <a:srgbClr val="000000"/>
            </a:solidFill>
            <a:prstDash val="solid"/>
            <a:headEnd type="none" len="sm" w="sm"/>
            <a:tailEnd type="none" len="sm" w="sm"/>
          </a:ln>
        </p:spPr>
      </p:sp>
      <p:sp>
        <p:nvSpPr>
          <p:cNvPr name="AutoShape 47" id="47"/>
          <p:cNvSpPr/>
          <p:nvPr/>
        </p:nvSpPr>
        <p:spPr>
          <a:xfrm>
            <a:off x="9863071" y="6397297"/>
            <a:ext cx="187261" cy="0"/>
          </a:xfrm>
          <a:prstGeom prst="line">
            <a:avLst/>
          </a:prstGeom>
          <a:ln cap="flat" w="38100">
            <a:solidFill>
              <a:srgbClr val="000000"/>
            </a:solidFill>
            <a:prstDash val="solid"/>
            <a:headEnd type="none" len="sm" w="sm"/>
            <a:tailEnd type="none" len="sm" w="sm"/>
          </a:ln>
        </p:spPr>
      </p:sp>
      <p:grpSp>
        <p:nvGrpSpPr>
          <p:cNvPr name="Group 48" id="48"/>
          <p:cNvGrpSpPr/>
          <p:nvPr/>
        </p:nvGrpSpPr>
        <p:grpSpPr>
          <a:xfrm rot="0">
            <a:off x="2189465" y="4996275"/>
            <a:ext cx="2765689" cy="753997"/>
            <a:chOff x="0" y="0"/>
            <a:chExt cx="728412" cy="198584"/>
          </a:xfrm>
        </p:grpSpPr>
        <p:sp>
          <p:nvSpPr>
            <p:cNvPr name="Freeform 49" id="49"/>
            <p:cNvSpPr/>
            <p:nvPr/>
          </p:nvSpPr>
          <p:spPr>
            <a:xfrm flipH="false" flipV="false" rot="0">
              <a:off x="0" y="0"/>
              <a:ext cx="728412" cy="198584"/>
            </a:xfrm>
            <a:custGeom>
              <a:avLst/>
              <a:gdLst/>
              <a:ahLst/>
              <a:cxnLst/>
              <a:rect r="r" b="b" t="t" l="l"/>
              <a:pathLst>
                <a:path h="198584" w="728412">
                  <a:moveTo>
                    <a:pt x="47588" y="0"/>
                  </a:moveTo>
                  <a:lnTo>
                    <a:pt x="680824" y="0"/>
                  </a:lnTo>
                  <a:cubicBezTo>
                    <a:pt x="693445" y="0"/>
                    <a:pt x="705550" y="5014"/>
                    <a:pt x="714474" y="13938"/>
                  </a:cubicBezTo>
                  <a:cubicBezTo>
                    <a:pt x="723398" y="22863"/>
                    <a:pt x="728412" y="34967"/>
                    <a:pt x="728412" y="47588"/>
                  </a:cubicBezTo>
                  <a:lnTo>
                    <a:pt x="728412" y="150996"/>
                  </a:lnTo>
                  <a:cubicBezTo>
                    <a:pt x="728412" y="163617"/>
                    <a:pt x="723398" y="175721"/>
                    <a:pt x="714474" y="184645"/>
                  </a:cubicBezTo>
                  <a:cubicBezTo>
                    <a:pt x="705550" y="193570"/>
                    <a:pt x="693445" y="198584"/>
                    <a:pt x="680824" y="198584"/>
                  </a:cubicBezTo>
                  <a:lnTo>
                    <a:pt x="47588" y="198584"/>
                  </a:lnTo>
                  <a:cubicBezTo>
                    <a:pt x="34967" y="198584"/>
                    <a:pt x="22863" y="193570"/>
                    <a:pt x="13938" y="184645"/>
                  </a:cubicBezTo>
                  <a:cubicBezTo>
                    <a:pt x="5014" y="175721"/>
                    <a:pt x="0" y="163617"/>
                    <a:pt x="0" y="150996"/>
                  </a:cubicBezTo>
                  <a:lnTo>
                    <a:pt x="0" y="47588"/>
                  </a:lnTo>
                  <a:cubicBezTo>
                    <a:pt x="0" y="34967"/>
                    <a:pt x="5014" y="22863"/>
                    <a:pt x="13938" y="13938"/>
                  </a:cubicBezTo>
                  <a:cubicBezTo>
                    <a:pt x="22863" y="5014"/>
                    <a:pt x="34967" y="0"/>
                    <a:pt x="47588" y="0"/>
                  </a:cubicBezTo>
                  <a:close/>
                </a:path>
              </a:pathLst>
            </a:custGeom>
            <a:solidFill>
              <a:srgbClr val="FFBD59"/>
            </a:solidFill>
            <a:ln w="19050" cap="sq">
              <a:solidFill>
                <a:srgbClr val="000000"/>
              </a:solidFill>
              <a:prstDash val="solid"/>
              <a:miter/>
            </a:ln>
          </p:spPr>
        </p:sp>
        <p:sp>
          <p:nvSpPr>
            <p:cNvPr name="TextBox 50" id="50"/>
            <p:cNvSpPr txBox="true"/>
            <p:nvPr/>
          </p:nvSpPr>
          <p:spPr>
            <a:xfrm>
              <a:off x="0" y="-28575"/>
              <a:ext cx="728412" cy="227159"/>
            </a:xfrm>
            <a:prstGeom prst="rect">
              <a:avLst/>
            </a:prstGeom>
          </p:spPr>
          <p:txBody>
            <a:bodyPr anchor="ctr" rtlCol="false" tIns="50800" lIns="50800" bIns="50800" rIns="50800"/>
            <a:lstStyle/>
            <a:p>
              <a:pPr algn="ctr">
                <a:lnSpc>
                  <a:spcPts val="2380"/>
                </a:lnSpc>
              </a:pPr>
              <a:r>
                <a:rPr lang="en-US" sz="1700">
                  <a:solidFill>
                    <a:srgbClr val="000000"/>
                  </a:solidFill>
                  <a:latin typeface="Pattanakarn SemiCondensed"/>
                  <a:ea typeface="Pattanakarn SemiCondensed"/>
                  <a:cs typeface="Pattanakarn SemiCondensed"/>
                  <a:sym typeface="Pattanakarn SemiCondensed"/>
                </a:rPr>
                <a:t>Thêm/sửa/xóa sinh viên</a:t>
              </a:r>
            </a:p>
          </p:txBody>
        </p:sp>
      </p:grpSp>
      <p:grpSp>
        <p:nvGrpSpPr>
          <p:cNvPr name="Group 51" id="51"/>
          <p:cNvGrpSpPr/>
          <p:nvPr/>
        </p:nvGrpSpPr>
        <p:grpSpPr>
          <a:xfrm rot="0">
            <a:off x="5674117" y="5988397"/>
            <a:ext cx="2765689" cy="753997"/>
            <a:chOff x="0" y="0"/>
            <a:chExt cx="728412" cy="198584"/>
          </a:xfrm>
        </p:grpSpPr>
        <p:sp>
          <p:nvSpPr>
            <p:cNvPr name="Freeform 52" id="52"/>
            <p:cNvSpPr/>
            <p:nvPr/>
          </p:nvSpPr>
          <p:spPr>
            <a:xfrm flipH="false" flipV="false" rot="0">
              <a:off x="0" y="0"/>
              <a:ext cx="728412" cy="198584"/>
            </a:xfrm>
            <a:custGeom>
              <a:avLst/>
              <a:gdLst/>
              <a:ahLst/>
              <a:cxnLst/>
              <a:rect r="r" b="b" t="t" l="l"/>
              <a:pathLst>
                <a:path h="198584" w="728412">
                  <a:moveTo>
                    <a:pt x="47588" y="0"/>
                  </a:moveTo>
                  <a:lnTo>
                    <a:pt x="680824" y="0"/>
                  </a:lnTo>
                  <a:cubicBezTo>
                    <a:pt x="693445" y="0"/>
                    <a:pt x="705550" y="5014"/>
                    <a:pt x="714474" y="13938"/>
                  </a:cubicBezTo>
                  <a:cubicBezTo>
                    <a:pt x="723398" y="22863"/>
                    <a:pt x="728412" y="34967"/>
                    <a:pt x="728412" y="47588"/>
                  </a:cubicBezTo>
                  <a:lnTo>
                    <a:pt x="728412" y="150996"/>
                  </a:lnTo>
                  <a:cubicBezTo>
                    <a:pt x="728412" y="163617"/>
                    <a:pt x="723398" y="175721"/>
                    <a:pt x="714474" y="184645"/>
                  </a:cubicBezTo>
                  <a:cubicBezTo>
                    <a:pt x="705550" y="193570"/>
                    <a:pt x="693445" y="198584"/>
                    <a:pt x="680824" y="198584"/>
                  </a:cubicBezTo>
                  <a:lnTo>
                    <a:pt x="47588" y="198584"/>
                  </a:lnTo>
                  <a:cubicBezTo>
                    <a:pt x="34967" y="198584"/>
                    <a:pt x="22863" y="193570"/>
                    <a:pt x="13938" y="184645"/>
                  </a:cubicBezTo>
                  <a:cubicBezTo>
                    <a:pt x="5014" y="175721"/>
                    <a:pt x="0" y="163617"/>
                    <a:pt x="0" y="150996"/>
                  </a:cubicBezTo>
                  <a:lnTo>
                    <a:pt x="0" y="47588"/>
                  </a:lnTo>
                  <a:cubicBezTo>
                    <a:pt x="0" y="34967"/>
                    <a:pt x="5014" y="22863"/>
                    <a:pt x="13938" y="13938"/>
                  </a:cubicBezTo>
                  <a:cubicBezTo>
                    <a:pt x="22863" y="5014"/>
                    <a:pt x="34967" y="0"/>
                    <a:pt x="47588" y="0"/>
                  </a:cubicBezTo>
                  <a:close/>
                </a:path>
              </a:pathLst>
            </a:custGeom>
            <a:solidFill>
              <a:srgbClr val="7ED957"/>
            </a:solidFill>
            <a:ln w="19050" cap="sq">
              <a:solidFill>
                <a:srgbClr val="000000"/>
              </a:solidFill>
              <a:prstDash val="solid"/>
              <a:miter/>
            </a:ln>
          </p:spPr>
        </p:sp>
        <p:sp>
          <p:nvSpPr>
            <p:cNvPr name="TextBox 53" id="53"/>
            <p:cNvSpPr txBox="true"/>
            <p:nvPr/>
          </p:nvSpPr>
          <p:spPr>
            <a:xfrm>
              <a:off x="0" y="-28575"/>
              <a:ext cx="728412" cy="227159"/>
            </a:xfrm>
            <a:prstGeom prst="rect">
              <a:avLst/>
            </a:prstGeom>
          </p:spPr>
          <p:txBody>
            <a:bodyPr anchor="ctr" rtlCol="false" tIns="50800" lIns="50800" bIns="50800" rIns="50800"/>
            <a:lstStyle/>
            <a:p>
              <a:pPr algn="ctr">
                <a:lnSpc>
                  <a:spcPts val="2380"/>
                </a:lnSpc>
              </a:pPr>
              <a:r>
                <a:rPr lang="en-US" sz="1700">
                  <a:solidFill>
                    <a:srgbClr val="000000"/>
                  </a:solidFill>
                  <a:latin typeface="Pattanakarn SemiCondensed"/>
                  <a:ea typeface="Pattanakarn SemiCondensed"/>
                  <a:cs typeface="Pattanakarn SemiCondensed"/>
                  <a:sym typeface="Pattanakarn SemiCondensed"/>
                </a:rPr>
                <a:t>Xóa điểm</a:t>
              </a:r>
            </a:p>
          </p:txBody>
        </p:sp>
      </p:grpSp>
      <p:grpSp>
        <p:nvGrpSpPr>
          <p:cNvPr name="Group 54" id="54"/>
          <p:cNvGrpSpPr/>
          <p:nvPr/>
        </p:nvGrpSpPr>
        <p:grpSpPr>
          <a:xfrm rot="0">
            <a:off x="5717154" y="7946937"/>
            <a:ext cx="2765689" cy="753997"/>
            <a:chOff x="0" y="0"/>
            <a:chExt cx="728412" cy="198584"/>
          </a:xfrm>
        </p:grpSpPr>
        <p:sp>
          <p:nvSpPr>
            <p:cNvPr name="Freeform 55" id="55"/>
            <p:cNvSpPr/>
            <p:nvPr/>
          </p:nvSpPr>
          <p:spPr>
            <a:xfrm flipH="false" flipV="false" rot="0">
              <a:off x="0" y="0"/>
              <a:ext cx="728412" cy="198584"/>
            </a:xfrm>
            <a:custGeom>
              <a:avLst/>
              <a:gdLst/>
              <a:ahLst/>
              <a:cxnLst/>
              <a:rect r="r" b="b" t="t" l="l"/>
              <a:pathLst>
                <a:path h="198584" w="728412">
                  <a:moveTo>
                    <a:pt x="47588" y="0"/>
                  </a:moveTo>
                  <a:lnTo>
                    <a:pt x="680824" y="0"/>
                  </a:lnTo>
                  <a:cubicBezTo>
                    <a:pt x="693445" y="0"/>
                    <a:pt x="705550" y="5014"/>
                    <a:pt x="714474" y="13938"/>
                  </a:cubicBezTo>
                  <a:cubicBezTo>
                    <a:pt x="723398" y="22863"/>
                    <a:pt x="728412" y="34967"/>
                    <a:pt x="728412" y="47588"/>
                  </a:cubicBezTo>
                  <a:lnTo>
                    <a:pt x="728412" y="150996"/>
                  </a:lnTo>
                  <a:cubicBezTo>
                    <a:pt x="728412" y="163617"/>
                    <a:pt x="723398" y="175721"/>
                    <a:pt x="714474" y="184645"/>
                  </a:cubicBezTo>
                  <a:cubicBezTo>
                    <a:pt x="705550" y="193570"/>
                    <a:pt x="693445" y="198584"/>
                    <a:pt x="680824" y="198584"/>
                  </a:cubicBezTo>
                  <a:lnTo>
                    <a:pt x="47588" y="198584"/>
                  </a:lnTo>
                  <a:cubicBezTo>
                    <a:pt x="34967" y="198584"/>
                    <a:pt x="22863" y="193570"/>
                    <a:pt x="13938" y="184645"/>
                  </a:cubicBezTo>
                  <a:cubicBezTo>
                    <a:pt x="5014" y="175721"/>
                    <a:pt x="0" y="163617"/>
                    <a:pt x="0" y="150996"/>
                  </a:cubicBezTo>
                  <a:lnTo>
                    <a:pt x="0" y="47588"/>
                  </a:lnTo>
                  <a:cubicBezTo>
                    <a:pt x="0" y="34967"/>
                    <a:pt x="5014" y="22863"/>
                    <a:pt x="13938" y="13938"/>
                  </a:cubicBezTo>
                  <a:cubicBezTo>
                    <a:pt x="22863" y="5014"/>
                    <a:pt x="34967" y="0"/>
                    <a:pt x="47588" y="0"/>
                  </a:cubicBezTo>
                  <a:close/>
                </a:path>
              </a:pathLst>
            </a:custGeom>
            <a:solidFill>
              <a:srgbClr val="7ED957"/>
            </a:solidFill>
            <a:ln w="19050" cap="sq">
              <a:solidFill>
                <a:srgbClr val="000000"/>
              </a:solidFill>
              <a:prstDash val="solid"/>
              <a:miter/>
            </a:ln>
          </p:spPr>
        </p:sp>
        <p:sp>
          <p:nvSpPr>
            <p:cNvPr name="TextBox 56" id="56"/>
            <p:cNvSpPr txBox="true"/>
            <p:nvPr/>
          </p:nvSpPr>
          <p:spPr>
            <a:xfrm>
              <a:off x="0" y="-28575"/>
              <a:ext cx="728412" cy="227159"/>
            </a:xfrm>
            <a:prstGeom prst="rect">
              <a:avLst/>
            </a:prstGeom>
          </p:spPr>
          <p:txBody>
            <a:bodyPr anchor="ctr" rtlCol="false" tIns="50800" lIns="50800" bIns="50800" rIns="50800"/>
            <a:lstStyle/>
            <a:p>
              <a:pPr algn="ctr">
                <a:lnSpc>
                  <a:spcPts val="2380"/>
                </a:lnSpc>
              </a:pPr>
              <a:r>
                <a:rPr lang="en-US" sz="1700">
                  <a:solidFill>
                    <a:srgbClr val="000000"/>
                  </a:solidFill>
                  <a:latin typeface="Pattanakarn SemiCondensed"/>
                  <a:ea typeface="Pattanakarn SemiCondensed"/>
                  <a:cs typeface="Pattanakarn SemiCondensed"/>
                  <a:sym typeface="Pattanakarn SemiCondensed"/>
                </a:rPr>
                <a:t>Làm sạch dữ liệu</a:t>
              </a:r>
            </a:p>
          </p:txBody>
        </p:sp>
      </p:grpSp>
      <p:grpSp>
        <p:nvGrpSpPr>
          <p:cNvPr name="Group 57" id="57"/>
          <p:cNvGrpSpPr/>
          <p:nvPr/>
        </p:nvGrpSpPr>
        <p:grpSpPr>
          <a:xfrm rot="0">
            <a:off x="5717154" y="6954815"/>
            <a:ext cx="2765689" cy="753997"/>
            <a:chOff x="0" y="0"/>
            <a:chExt cx="728412" cy="198584"/>
          </a:xfrm>
        </p:grpSpPr>
        <p:sp>
          <p:nvSpPr>
            <p:cNvPr name="Freeform 58" id="58"/>
            <p:cNvSpPr/>
            <p:nvPr/>
          </p:nvSpPr>
          <p:spPr>
            <a:xfrm flipH="false" flipV="false" rot="0">
              <a:off x="0" y="0"/>
              <a:ext cx="728412" cy="198584"/>
            </a:xfrm>
            <a:custGeom>
              <a:avLst/>
              <a:gdLst/>
              <a:ahLst/>
              <a:cxnLst/>
              <a:rect r="r" b="b" t="t" l="l"/>
              <a:pathLst>
                <a:path h="198584" w="728412">
                  <a:moveTo>
                    <a:pt x="47588" y="0"/>
                  </a:moveTo>
                  <a:lnTo>
                    <a:pt x="680824" y="0"/>
                  </a:lnTo>
                  <a:cubicBezTo>
                    <a:pt x="693445" y="0"/>
                    <a:pt x="705550" y="5014"/>
                    <a:pt x="714474" y="13938"/>
                  </a:cubicBezTo>
                  <a:cubicBezTo>
                    <a:pt x="723398" y="22863"/>
                    <a:pt x="728412" y="34967"/>
                    <a:pt x="728412" y="47588"/>
                  </a:cubicBezTo>
                  <a:lnTo>
                    <a:pt x="728412" y="150996"/>
                  </a:lnTo>
                  <a:cubicBezTo>
                    <a:pt x="728412" y="163617"/>
                    <a:pt x="723398" y="175721"/>
                    <a:pt x="714474" y="184645"/>
                  </a:cubicBezTo>
                  <a:cubicBezTo>
                    <a:pt x="705550" y="193570"/>
                    <a:pt x="693445" y="198584"/>
                    <a:pt x="680824" y="198584"/>
                  </a:cubicBezTo>
                  <a:lnTo>
                    <a:pt x="47588" y="198584"/>
                  </a:lnTo>
                  <a:cubicBezTo>
                    <a:pt x="34967" y="198584"/>
                    <a:pt x="22863" y="193570"/>
                    <a:pt x="13938" y="184645"/>
                  </a:cubicBezTo>
                  <a:cubicBezTo>
                    <a:pt x="5014" y="175721"/>
                    <a:pt x="0" y="163617"/>
                    <a:pt x="0" y="150996"/>
                  </a:cubicBezTo>
                  <a:lnTo>
                    <a:pt x="0" y="47588"/>
                  </a:lnTo>
                  <a:cubicBezTo>
                    <a:pt x="0" y="34967"/>
                    <a:pt x="5014" y="22863"/>
                    <a:pt x="13938" y="13938"/>
                  </a:cubicBezTo>
                  <a:cubicBezTo>
                    <a:pt x="22863" y="5014"/>
                    <a:pt x="34967" y="0"/>
                    <a:pt x="47588" y="0"/>
                  </a:cubicBezTo>
                  <a:close/>
                </a:path>
              </a:pathLst>
            </a:custGeom>
            <a:solidFill>
              <a:srgbClr val="7ED957"/>
            </a:solidFill>
            <a:ln w="19050" cap="sq">
              <a:solidFill>
                <a:srgbClr val="000000"/>
              </a:solidFill>
              <a:prstDash val="solid"/>
              <a:miter/>
            </a:ln>
          </p:spPr>
        </p:sp>
        <p:sp>
          <p:nvSpPr>
            <p:cNvPr name="TextBox 59" id="59"/>
            <p:cNvSpPr txBox="true"/>
            <p:nvPr/>
          </p:nvSpPr>
          <p:spPr>
            <a:xfrm>
              <a:off x="0" y="-28575"/>
              <a:ext cx="728412" cy="227159"/>
            </a:xfrm>
            <a:prstGeom prst="rect">
              <a:avLst/>
            </a:prstGeom>
          </p:spPr>
          <p:txBody>
            <a:bodyPr anchor="ctr" rtlCol="false" tIns="50800" lIns="50800" bIns="50800" rIns="50800"/>
            <a:lstStyle/>
            <a:p>
              <a:pPr algn="ctr">
                <a:lnSpc>
                  <a:spcPts val="2380"/>
                </a:lnSpc>
              </a:pPr>
              <a:r>
                <a:rPr lang="en-US" sz="1700">
                  <a:solidFill>
                    <a:srgbClr val="000000"/>
                  </a:solidFill>
                  <a:latin typeface="Pattanakarn SemiCondensed"/>
                  <a:ea typeface="Pattanakarn SemiCondensed"/>
                  <a:cs typeface="Pattanakarn SemiCondensed"/>
                  <a:sym typeface="Pattanakarn SemiCondensed"/>
                </a:rPr>
                <a:t>Import/Export CSV</a:t>
              </a:r>
            </a:p>
          </p:txBody>
        </p:sp>
      </p:grpSp>
      <p:grpSp>
        <p:nvGrpSpPr>
          <p:cNvPr name="Group 60" id="60"/>
          <p:cNvGrpSpPr/>
          <p:nvPr/>
        </p:nvGrpSpPr>
        <p:grpSpPr>
          <a:xfrm rot="0">
            <a:off x="13574582" y="4990077"/>
            <a:ext cx="2765689" cy="753997"/>
            <a:chOff x="0" y="0"/>
            <a:chExt cx="728412" cy="198584"/>
          </a:xfrm>
        </p:grpSpPr>
        <p:sp>
          <p:nvSpPr>
            <p:cNvPr name="Freeform 61" id="61"/>
            <p:cNvSpPr/>
            <p:nvPr/>
          </p:nvSpPr>
          <p:spPr>
            <a:xfrm flipH="false" flipV="false" rot="0">
              <a:off x="0" y="0"/>
              <a:ext cx="728412" cy="198584"/>
            </a:xfrm>
            <a:custGeom>
              <a:avLst/>
              <a:gdLst/>
              <a:ahLst/>
              <a:cxnLst/>
              <a:rect r="r" b="b" t="t" l="l"/>
              <a:pathLst>
                <a:path h="198584" w="728412">
                  <a:moveTo>
                    <a:pt x="47588" y="0"/>
                  </a:moveTo>
                  <a:lnTo>
                    <a:pt x="680824" y="0"/>
                  </a:lnTo>
                  <a:cubicBezTo>
                    <a:pt x="693445" y="0"/>
                    <a:pt x="705550" y="5014"/>
                    <a:pt x="714474" y="13938"/>
                  </a:cubicBezTo>
                  <a:cubicBezTo>
                    <a:pt x="723398" y="22863"/>
                    <a:pt x="728412" y="34967"/>
                    <a:pt x="728412" y="47588"/>
                  </a:cubicBezTo>
                  <a:lnTo>
                    <a:pt x="728412" y="150996"/>
                  </a:lnTo>
                  <a:cubicBezTo>
                    <a:pt x="728412" y="163617"/>
                    <a:pt x="723398" y="175721"/>
                    <a:pt x="714474" y="184645"/>
                  </a:cubicBezTo>
                  <a:cubicBezTo>
                    <a:pt x="705550" y="193570"/>
                    <a:pt x="693445" y="198584"/>
                    <a:pt x="680824" y="198584"/>
                  </a:cubicBezTo>
                  <a:lnTo>
                    <a:pt x="47588" y="198584"/>
                  </a:lnTo>
                  <a:cubicBezTo>
                    <a:pt x="34967" y="198584"/>
                    <a:pt x="22863" y="193570"/>
                    <a:pt x="13938" y="184645"/>
                  </a:cubicBezTo>
                  <a:cubicBezTo>
                    <a:pt x="5014" y="175721"/>
                    <a:pt x="0" y="163617"/>
                    <a:pt x="0" y="150996"/>
                  </a:cubicBezTo>
                  <a:lnTo>
                    <a:pt x="0" y="47588"/>
                  </a:lnTo>
                  <a:cubicBezTo>
                    <a:pt x="0" y="34967"/>
                    <a:pt x="5014" y="22863"/>
                    <a:pt x="13938" y="13938"/>
                  </a:cubicBezTo>
                  <a:cubicBezTo>
                    <a:pt x="22863" y="5014"/>
                    <a:pt x="34967" y="0"/>
                    <a:pt x="47588" y="0"/>
                  </a:cubicBezTo>
                  <a:close/>
                </a:path>
              </a:pathLst>
            </a:custGeom>
            <a:solidFill>
              <a:srgbClr val="FF5757"/>
            </a:solidFill>
            <a:ln w="19050" cap="sq">
              <a:solidFill>
                <a:srgbClr val="000000"/>
              </a:solidFill>
              <a:prstDash val="solid"/>
              <a:miter/>
            </a:ln>
          </p:spPr>
        </p:sp>
        <p:sp>
          <p:nvSpPr>
            <p:cNvPr name="TextBox 62" id="62"/>
            <p:cNvSpPr txBox="true"/>
            <p:nvPr/>
          </p:nvSpPr>
          <p:spPr>
            <a:xfrm>
              <a:off x="0" y="-28575"/>
              <a:ext cx="728412" cy="227159"/>
            </a:xfrm>
            <a:prstGeom prst="rect">
              <a:avLst/>
            </a:prstGeom>
          </p:spPr>
          <p:txBody>
            <a:bodyPr anchor="ctr" rtlCol="false" tIns="50800" lIns="50800" bIns="50800" rIns="50800"/>
            <a:lstStyle/>
            <a:p>
              <a:pPr algn="ctr">
                <a:lnSpc>
                  <a:spcPts val="2380"/>
                </a:lnSpc>
              </a:pPr>
              <a:r>
                <a:rPr lang="en-US" sz="1700">
                  <a:solidFill>
                    <a:srgbClr val="000000"/>
                  </a:solidFill>
                  <a:latin typeface="Pattanakarn SemiCondensed"/>
                  <a:ea typeface="Pattanakarn SemiCondensed"/>
                  <a:cs typeface="Pattanakarn SemiCondensed"/>
                  <a:sym typeface="Pattanakarn SemiCondensed"/>
                </a:rPr>
                <a:t>Tạo/xóa user</a:t>
              </a:r>
            </a:p>
          </p:txBody>
        </p:sp>
      </p:grpSp>
      <p:grpSp>
        <p:nvGrpSpPr>
          <p:cNvPr name="Group 63" id="63"/>
          <p:cNvGrpSpPr/>
          <p:nvPr/>
        </p:nvGrpSpPr>
        <p:grpSpPr>
          <a:xfrm rot="0">
            <a:off x="13574582" y="5988397"/>
            <a:ext cx="2765689" cy="753997"/>
            <a:chOff x="0" y="0"/>
            <a:chExt cx="728412" cy="198584"/>
          </a:xfrm>
        </p:grpSpPr>
        <p:sp>
          <p:nvSpPr>
            <p:cNvPr name="Freeform 64" id="64"/>
            <p:cNvSpPr/>
            <p:nvPr/>
          </p:nvSpPr>
          <p:spPr>
            <a:xfrm flipH="false" flipV="false" rot="0">
              <a:off x="0" y="0"/>
              <a:ext cx="728412" cy="198584"/>
            </a:xfrm>
            <a:custGeom>
              <a:avLst/>
              <a:gdLst/>
              <a:ahLst/>
              <a:cxnLst/>
              <a:rect r="r" b="b" t="t" l="l"/>
              <a:pathLst>
                <a:path h="198584" w="728412">
                  <a:moveTo>
                    <a:pt x="47588" y="0"/>
                  </a:moveTo>
                  <a:lnTo>
                    <a:pt x="680824" y="0"/>
                  </a:lnTo>
                  <a:cubicBezTo>
                    <a:pt x="693445" y="0"/>
                    <a:pt x="705550" y="5014"/>
                    <a:pt x="714474" y="13938"/>
                  </a:cubicBezTo>
                  <a:cubicBezTo>
                    <a:pt x="723398" y="22863"/>
                    <a:pt x="728412" y="34967"/>
                    <a:pt x="728412" y="47588"/>
                  </a:cubicBezTo>
                  <a:lnTo>
                    <a:pt x="728412" y="150996"/>
                  </a:lnTo>
                  <a:cubicBezTo>
                    <a:pt x="728412" y="163617"/>
                    <a:pt x="723398" y="175721"/>
                    <a:pt x="714474" y="184645"/>
                  </a:cubicBezTo>
                  <a:cubicBezTo>
                    <a:pt x="705550" y="193570"/>
                    <a:pt x="693445" y="198584"/>
                    <a:pt x="680824" y="198584"/>
                  </a:cubicBezTo>
                  <a:lnTo>
                    <a:pt x="47588" y="198584"/>
                  </a:lnTo>
                  <a:cubicBezTo>
                    <a:pt x="34967" y="198584"/>
                    <a:pt x="22863" y="193570"/>
                    <a:pt x="13938" y="184645"/>
                  </a:cubicBezTo>
                  <a:cubicBezTo>
                    <a:pt x="5014" y="175721"/>
                    <a:pt x="0" y="163617"/>
                    <a:pt x="0" y="150996"/>
                  </a:cubicBezTo>
                  <a:lnTo>
                    <a:pt x="0" y="47588"/>
                  </a:lnTo>
                  <a:cubicBezTo>
                    <a:pt x="0" y="34967"/>
                    <a:pt x="5014" y="22863"/>
                    <a:pt x="13938" y="13938"/>
                  </a:cubicBezTo>
                  <a:cubicBezTo>
                    <a:pt x="22863" y="5014"/>
                    <a:pt x="34967" y="0"/>
                    <a:pt x="47588" y="0"/>
                  </a:cubicBezTo>
                  <a:close/>
                </a:path>
              </a:pathLst>
            </a:custGeom>
            <a:solidFill>
              <a:srgbClr val="FF5757"/>
            </a:solidFill>
            <a:ln w="19050" cap="sq">
              <a:solidFill>
                <a:srgbClr val="000000"/>
              </a:solidFill>
              <a:prstDash val="solid"/>
              <a:miter/>
            </a:ln>
          </p:spPr>
        </p:sp>
        <p:sp>
          <p:nvSpPr>
            <p:cNvPr name="TextBox 65" id="65"/>
            <p:cNvSpPr txBox="true"/>
            <p:nvPr/>
          </p:nvSpPr>
          <p:spPr>
            <a:xfrm>
              <a:off x="0" y="-28575"/>
              <a:ext cx="728412" cy="227159"/>
            </a:xfrm>
            <a:prstGeom prst="rect">
              <a:avLst/>
            </a:prstGeom>
          </p:spPr>
          <p:txBody>
            <a:bodyPr anchor="ctr" rtlCol="false" tIns="50800" lIns="50800" bIns="50800" rIns="50800"/>
            <a:lstStyle/>
            <a:p>
              <a:pPr algn="ctr">
                <a:lnSpc>
                  <a:spcPts val="2380"/>
                </a:lnSpc>
              </a:pPr>
              <a:r>
                <a:rPr lang="en-US" sz="1700">
                  <a:solidFill>
                    <a:srgbClr val="000000"/>
                  </a:solidFill>
                  <a:latin typeface="Pattanakarn SemiCondensed"/>
                  <a:ea typeface="Pattanakarn SemiCondensed"/>
                  <a:cs typeface="Pattanakarn SemiCondensed"/>
                  <a:sym typeface="Pattanakarn SemiCondensed"/>
                </a:rPr>
                <a:t>Phân quyền</a:t>
              </a:r>
            </a:p>
          </p:txBody>
        </p:sp>
      </p:grpSp>
      <p:grpSp>
        <p:nvGrpSpPr>
          <p:cNvPr name="Group 66" id="66"/>
          <p:cNvGrpSpPr/>
          <p:nvPr/>
        </p:nvGrpSpPr>
        <p:grpSpPr>
          <a:xfrm rot="0">
            <a:off x="10029383" y="7946937"/>
            <a:ext cx="2765689" cy="753997"/>
            <a:chOff x="0" y="0"/>
            <a:chExt cx="728412" cy="198584"/>
          </a:xfrm>
        </p:grpSpPr>
        <p:sp>
          <p:nvSpPr>
            <p:cNvPr name="Freeform 67" id="67"/>
            <p:cNvSpPr/>
            <p:nvPr/>
          </p:nvSpPr>
          <p:spPr>
            <a:xfrm flipH="false" flipV="false" rot="0">
              <a:off x="0" y="0"/>
              <a:ext cx="728412" cy="198584"/>
            </a:xfrm>
            <a:custGeom>
              <a:avLst/>
              <a:gdLst/>
              <a:ahLst/>
              <a:cxnLst/>
              <a:rect r="r" b="b" t="t" l="l"/>
              <a:pathLst>
                <a:path h="198584" w="728412">
                  <a:moveTo>
                    <a:pt x="47588" y="0"/>
                  </a:moveTo>
                  <a:lnTo>
                    <a:pt x="680824" y="0"/>
                  </a:lnTo>
                  <a:cubicBezTo>
                    <a:pt x="693445" y="0"/>
                    <a:pt x="705550" y="5014"/>
                    <a:pt x="714474" y="13938"/>
                  </a:cubicBezTo>
                  <a:cubicBezTo>
                    <a:pt x="723398" y="22863"/>
                    <a:pt x="728412" y="34967"/>
                    <a:pt x="728412" y="47588"/>
                  </a:cubicBezTo>
                  <a:lnTo>
                    <a:pt x="728412" y="150996"/>
                  </a:lnTo>
                  <a:cubicBezTo>
                    <a:pt x="728412" y="163617"/>
                    <a:pt x="723398" y="175721"/>
                    <a:pt x="714474" y="184645"/>
                  </a:cubicBezTo>
                  <a:cubicBezTo>
                    <a:pt x="705550" y="193570"/>
                    <a:pt x="693445" y="198584"/>
                    <a:pt x="680824" y="198584"/>
                  </a:cubicBezTo>
                  <a:lnTo>
                    <a:pt x="47588" y="198584"/>
                  </a:lnTo>
                  <a:cubicBezTo>
                    <a:pt x="34967" y="198584"/>
                    <a:pt x="22863" y="193570"/>
                    <a:pt x="13938" y="184645"/>
                  </a:cubicBezTo>
                  <a:cubicBezTo>
                    <a:pt x="5014" y="175721"/>
                    <a:pt x="0" y="163617"/>
                    <a:pt x="0" y="150996"/>
                  </a:cubicBezTo>
                  <a:lnTo>
                    <a:pt x="0" y="47588"/>
                  </a:lnTo>
                  <a:cubicBezTo>
                    <a:pt x="0" y="34967"/>
                    <a:pt x="5014" y="22863"/>
                    <a:pt x="13938" y="13938"/>
                  </a:cubicBezTo>
                  <a:cubicBezTo>
                    <a:pt x="22863" y="5014"/>
                    <a:pt x="34967" y="0"/>
                    <a:pt x="47588" y="0"/>
                  </a:cubicBezTo>
                  <a:close/>
                </a:path>
              </a:pathLst>
            </a:custGeom>
            <a:solidFill>
              <a:srgbClr val="8C52FF"/>
            </a:solidFill>
            <a:ln w="19050" cap="sq">
              <a:solidFill>
                <a:srgbClr val="000000"/>
              </a:solidFill>
              <a:prstDash val="solid"/>
              <a:miter/>
            </a:ln>
          </p:spPr>
        </p:sp>
        <p:sp>
          <p:nvSpPr>
            <p:cNvPr name="TextBox 68" id="68"/>
            <p:cNvSpPr txBox="true"/>
            <p:nvPr/>
          </p:nvSpPr>
          <p:spPr>
            <a:xfrm>
              <a:off x="0" y="-28575"/>
              <a:ext cx="728412" cy="227159"/>
            </a:xfrm>
            <a:prstGeom prst="rect">
              <a:avLst/>
            </a:prstGeom>
          </p:spPr>
          <p:txBody>
            <a:bodyPr anchor="ctr" rtlCol="false" tIns="50800" lIns="50800" bIns="50800" rIns="50800"/>
            <a:lstStyle/>
            <a:p>
              <a:pPr algn="ctr">
                <a:lnSpc>
                  <a:spcPts val="2380"/>
                </a:lnSpc>
              </a:pPr>
              <a:r>
                <a:rPr lang="en-US" sz="1700">
                  <a:solidFill>
                    <a:srgbClr val="000000"/>
                  </a:solidFill>
                  <a:latin typeface="Pattanakarn SemiCondensed"/>
                  <a:ea typeface="Pattanakarn SemiCondensed"/>
                  <a:cs typeface="Pattanakarn SemiCondensed"/>
                  <a:sym typeface="Pattanakarn SemiCondensed"/>
                </a:rPr>
                <a:t>Gợi ý học tập</a:t>
              </a:r>
            </a:p>
          </p:txBody>
        </p:sp>
      </p:grpSp>
      <p:grpSp>
        <p:nvGrpSpPr>
          <p:cNvPr name="Group 69" id="69"/>
          <p:cNvGrpSpPr/>
          <p:nvPr/>
        </p:nvGrpSpPr>
        <p:grpSpPr>
          <a:xfrm rot="0">
            <a:off x="13574582" y="6948617"/>
            <a:ext cx="2765689" cy="753997"/>
            <a:chOff x="0" y="0"/>
            <a:chExt cx="728412" cy="198584"/>
          </a:xfrm>
        </p:grpSpPr>
        <p:sp>
          <p:nvSpPr>
            <p:cNvPr name="Freeform 70" id="70"/>
            <p:cNvSpPr/>
            <p:nvPr/>
          </p:nvSpPr>
          <p:spPr>
            <a:xfrm flipH="false" flipV="false" rot="0">
              <a:off x="0" y="0"/>
              <a:ext cx="728412" cy="198584"/>
            </a:xfrm>
            <a:custGeom>
              <a:avLst/>
              <a:gdLst/>
              <a:ahLst/>
              <a:cxnLst/>
              <a:rect r="r" b="b" t="t" l="l"/>
              <a:pathLst>
                <a:path h="198584" w="728412">
                  <a:moveTo>
                    <a:pt x="47588" y="0"/>
                  </a:moveTo>
                  <a:lnTo>
                    <a:pt x="680824" y="0"/>
                  </a:lnTo>
                  <a:cubicBezTo>
                    <a:pt x="693445" y="0"/>
                    <a:pt x="705550" y="5014"/>
                    <a:pt x="714474" y="13938"/>
                  </a:cubicBezTo>
                  <a:cubicBezTo>
                    <a:pt x="723398" y="22863"/>
                    <a:pt x="728412" y="34967"/>
                    <a:pt x="728412" y="47588"/>
                  </a:cubicBezTo>
                  <a:lnTo>
                    <a:pt x="728412" y="150996"/>
                  </a:lnTo>
                  <a:cubicBezTo>
                    <a:pt x="728412" y="163617"/>
                    <a:pt x="723398" y="175721"/>
                    <a:pt x="714474" y="184645"/>
                  </a:cubicBezTo>
                  <a:cubicBezTo>
                    <a:pt x="705550" y="193570"/>
                    <a:pt x="693445" y="198584"/>
                    <a:pt x="680824" y="198584"/>
                  </a:cubicBezTo>
                  <a:lnTo>
                    <a:pt x="47588" y="198584"/>
                  </a:lnTo>
                  <a:cubicBezTo>
                    <a:pt x="34967" y="198584"/>
                    <a:pt x="22863" y="193570"/>
                    <a:pt x="13938" y="184645"/>
                  </a:cubicBezTo>
                  <a:cubicBezTo>
                    <a:pt x="5014" y="175721"/>
                    <a:pt x="0" y="163617"/>
                    <a:pt x="0" y="150996"/>
                  </a:cubicBezTo>
                  <a:lnTo>
                    <a:pt x="0" y="47588"/>
                  </a:lnTo>
                  <a:cubicBezTo>
                    <a:pt x="0" y="34967"/>
                    <a:pt x="5014" y="22863"/>
                    <a:pt x="13938" y="13938"/>
                  </a:cubicBezTo>
                  <a:cubicBezTo>
                    <a:pt x="22863" y="5014"/>
                    <a:pt x="34967" y="0"/>
                    <a:pt x="47588" y="0"/>
                  </a:cubicBezTo>
                  <a:close/>
                </a:path>
              </a:pathLst>
            </a:custGeom>
            <a:solidFill>
              <a:srgbClr val="FF5757"/>
            </a:solidFill>
            <a:ln w="19050" cap="sq">
              <a:solidFill>
                <a:srgbClr val="000000"/>
              </a:solidFill>
              <a:prstDash val="solid"/>
              <a:miter/>
            </a:ln>
          </p:spPr>
        </p:sp>
        <p:sp>
          <p:nvSpPr>
            <p:cNvPr name="TextBox 71" id="71"/>
            <p:cNvSpPr txBox="true"/>
            <p:nvPr/>
          </p:nvSpPr>
          <p:spPr>
            <a:xfrm>
              <a:off x="0" y="-28575"/>
              <a:ext cx="728412" cy="227159"/>
            </a:xfrm>
            <a:prstGeom prst="rect">
              <a:avLst/>
            </a:prstGeom>
          </p:spPr>
          <p:txBody>
            <a:bodyPr anchor="ctr" rtlCol="false" tIns="50800" lIns="50800" bIns="50800" rIns="50800"/>
            <a:lstStyle/>
            <a:p>
              <a:pPr algn="ctr">
                <a:lnSpc>
                  <a:spcPts val="2380"/>
                </a:lnSpc>
              </a:pPr>
              <a:r>
                <a:rPr lang="en-US" sz="1700">
                  <a:solidFill>
                    <a:srgbClr val="000000"/>
                  </a:solidFill>
                  <a:latin typeface="Pattanakarn SemiCondensed"/>
                  <a:ea typeface="Pattanakarn SemiCondensed"/>
                  <a:cs typeface="Pattanakarn SemiCondensed"/>
                  <a:sym typeface="Pattanakarn SemiCondensed"/>
                </a:rPr>
                <a:t>Đăng nhập/Đăng xuất</a:t>
              </a:r>
            </a:p>
          </p:txBody>
        </p:sp>
      </p:grpSp>
      <p:grpSp>
        <p:nvGrpSpPr>
          <p:cNvPr name="Group 72" id="72"/>
          <p:cNvGrpSpPr/>
          <p:nvPr/>
        </p:nvGrpSpPr>
        <p:grpSpPr>
          <a:xfrm rot="0">
            <a:off x="10050332" y="5009127"/>
            <a:ext cx="2765689" cy="753997"/>
            <a:chOff x="0" y="0"/>
            <a:chExt cx="728412" cy="198584"/>
          </a:xfrm>
        </p:grpSpPr>
        <p:sp>
          <p:nvSpPr>
            <p:cNvPr name="Freeform 73" id="73"/>
            <p:cNvSpPr/>
            <p:nvPr/>
          </p:nvSpPr>
          <p:spPr>
            <a:xfrm flipH="false" flipV="false" rot="0">
              <a:off x="0" y="0"/>
              <a:ext cx="728412" cy="198584"/>
            </a:xfrm>
            <a:custGeom>
              <a:avLst/>
              <a:gdLst/>
              <a:ahLst/>
              <a:cxnLst/>
              <a:rect r="r" b="b" t="t" l="l"/>
              <a:pathLst>
                <a:path h="198584" w="728412">
                  <a:moveTo>
                    <a:pt x="47588" y="0"/>
                  </a:moveTo>
                  <a:lnTo>
                    <a:pt x="680824" y="0"/>
                  </a:lnTo>
                  <a:cubicBezTo>
                    <a:pt x="693445" y="0"/>
                    <a:pt x="705550" y="5014"/>
                    <a:pt x="714474" y="13938"/>
                  </a:cubicBezTo>
                  <a:cubicBezTo>
                    <a:pt x="723398" y="22863"/>
                    <a:pt x="728412" y="34967"/>
                    <a:pt x="728412" y="47588"/>
                  </a:cubicBezTo>
                  <a:lnTo>
                    <a:pt x="728412" y="150996"/>
                  </a:lnTo>
                  <a:cubicBezTo>
                    <a:pt x="728412" y="163617"/>
                    <a:pt x="723398" y="175721"/>
                    <a:pt x="714474" y="184645"/>
                  </a:cubicBezTo>
                  <a:cubicBezTo>
                    <a:pt x="705550" y="193570"/>
                    <a:pt x="693445" y="198584"/>
                    <a:pt x="680824" y="198584"/>
                  </a:cubicBezTo>
                  <a:lnTo>
                    <a:pt x="47588" y="198584"/>
                  </a:lnTo>
                  <a:cubicBezTo>
                    <a:pt x="34967" y="198584"/>
                    <a:pt x="22863" y="193570"/>
                    <a:pt x="13938" y="184645"/>
                  </a:cubicBezTo>
                  <a:cubicBezTo>
                    <a:pt x="5014" y="175721"/>
                    <a:pt x="0" y="163617"/>
                    <a:pt x="0" y="150996"/>
                  </a:cubicBezTo>
                  <a:lnTo>
                    <a:pt x="0" y="47588"/>
                  </a:lnTo>
                  <a:cubicBezTo>
                    <a:pt x="0" y="34967"/>
                    <a:pt x="5014" y="22863"/>
                    <a:pt x="13938" y="13938"/>
                  </a:cubicBezTo>
                  <a:cubicBezTo>
                    <a:pt x="22863" y="5014"/>
                    <a:pt x="34967" y="0"/>
                    <a:pt x="47588" y="0"/>
                  </a:cubicBezTo>
                  <a:close/>
                </a:path>
              </a:pathLst>
            </a:custGeom>
            <a:solidFill>
              <a:srgbClr val="8C52FF"/>
            </a:solidFill>
            <a:ln w="19050" cap="sq">
              <a:solidFill>
                <a:srgbClr val="000000"/>
              </a:solidFill>
              <a:prstDash val="solid"/>
              <a:miter/>
            </a:ln>
          </p:spPr>
        </p:sp>
        <p:sp>
          <p:nvSpPr>
            <p:cNvPr name="TextBox 74" id="74"/>
            <p:cNvSpPr txBox="true"/>
            <p:nvPr/>
          </p:nvSpPr>
          <p:spPr>
            <a:xfrm>
              <a:off x="0" y="-28575"/>
              <a:ext cx="728412" cy="227159"/>
            </a:xfrm>
            <a:prstGeom prst="rect">
              <a:avLst/>
            </a:prstGeom>
          </p:spPr>
          <p:txBody>
            <a:bodyPr anchor="ctr" rtlCol="false" tIns="50800" lIns="50800" bIns="50800" rIns="50800"/>
            <a:lstStyle/>
            <a:p>
              <a:pPr algn="ctr">
                <a:lnSpc>
                  <a:spcPts val="2380"/>
                </a:lnSpc>
              </a:pPr>
              <a:r>
                <a:rPr lang="en-US" sz="1700">
                  <a:solidFill>
                    <a:srgbClr val="000000"/>
                  </a:solidFill>
                  <a:latin typeface="Pattanakarn SemiCondensed"/>
                  <a:ea typeface="Pattanakarn SemiCondensed"/>
                  <a:cs typeface="Pattanakarn SemiCondensed"/>
                  <a:sym typeface="Pattanakarn SemiCondensed"/>
                </a:rPr>
                <a:t>Dashboard tổng quan</a:t>
              </a:r>
            </a:p>
          </p:txBody>
        </p:sp>
      </p:grpSp>
      <p:grpSp>
        <p:nvGrpSpPr>
          <p:cNvPr name="Group 75" id="75"/>
          <p:cNvGrpSpPr/>
          <p:nvPr/>
        </p:nvGrpSpPr>
        <p:grpSpPr>
          <a:xfrm rot="0">
            <a:off x="10050332" y="6001249"/>
            <a:ext cx="2765689" cy="753997"/>
            <a:chOff x="0" y="0"/>
            <a:chExt cx="728412" cy="198584"/>
          </a:xfrm>
        </p:grpSpPr>
        <p:sp>
          <p:nvSpPr>
            <p:cNvPr name="Freeform 76" id="76"/>
            <p:cNvSpPr/>
            <p:nvPr/>
          </p:nvSpPr>
          <p:spPr>
            <a:xfrm flipH="false" flipV="false" rot="0">
              <a:off x="0" y="0"/>
              <a:ext cx="728412" cy="198584"/>
            </a:xfrm>
            <a:custGeom>
              <a:avLst/>
              <a:gdLst/>
              <a:ahLst/>
              <a:cxnLst/>
              <a:rect r="r" b="b" t="t" l="l"/>
              <a:pathLst>
                <a:path h="198584" w="728412">
                  <a:moveTo>
                    <a:pt x="47588" y="0"/>
                  </a:moveTo>
                  <a:lnTo>
                    <a:pt x="680824" y="0"/>
                  </a:lnTo>
                  <a:cubicBezTo>
                    <a:pt x="693445" y="0"/>
                    <a:pt x="705550" y="5014"/>
                    <a:pt x="714474" y="13938"/>
                  </a:cubicBezTo>
                  <a:cubicBezTo>
                    <a:pt x="723398" y="22863"/>
                    <a:pt x="728412" y="34967"/>
                    <a:pt x="728412" y="47588"/>
                  </a:cubicBezTo>
                  <a:lnTo>
                    <a:pt x="728412" y="150996"/>
                  </a:lnTo>
                  <a:cubicBezTo>
                    <a:pt x="728412" y="163617"/>
                    <a:pt x="723398" y="175721"/>
                    <a:pt x="714474" y="184645"/>
                  </a:cubicBezTo>
                  <a:cubicBezTo>
                    <a:pt x="705550" y="193570"/>
                    <a:pt x="693445" y="198584"/>
                    <a:pt x="680824" y="198584"/>
                  </a:cubicBezTo>
                  <a:lnTo>
                    <a:pt x="47588" y="198584"/>
                  </a:lnTo>
                  <a:cubicBezTo>
                    <a:pt x="34967" y="198584"/>
                    <a:pt x="22863" y="193570"/>
                    <a:pt x="13938" y="184645"/>
                  </a:cubicBezTo>
                  <a:cubicBezTo>
                    <a:pt x="5014" y="175721"/>
                    <a:pt x="0" y="163617"/>
                    <a:pt x="0" y="150996"/>
                  </a:cubicBezTo>
                  <a:lnTo>
                    <a:pt x="0" y="47588"/>
                  </a:lnTo>
                  <a:cubicBezTo>
                    <a:pt x="0" y="34967"/>
                    <a:pt x="5014" y="22863"/>
                    <a:pt x="13938" y="13938"/>
                  </a:cubicBezTo>
                  <a:cubicBezTo>
                    <a:pt x="22863" y="5014"/>
                    <a:pt x="34967" y="0"/>
                    <a:pt x="47588" y="0"/>
                  </a:cubicBezTo>
                  <a:close/>
                </a:path>
              </a:pathLst>
            </a:custGeom>
            <a:solidFill>
              <a:srgbClr val="8C52FF"/>
            </a:solidFill>
            <a:ln w="19050" cap="sq">
              <a:solidFill>
                <a:srgbClr val="000000"/>
              </a:solidFill>
              <a:prstDash val="solid"/>
              <a:miter/>
            </a:ln>
          </p:spPr>
        </p:sp>
        <p:sp>
          <p:nvSpPr>
            <p:cNvPr name="TextBox 77" id="77"/>
            <p:cNvSpPr txBox="true"/>
            <p:nvPr/>
          </p:nvSpPr>
          <p:spPr>
            <a:xfrm>
              <a:off x="0" y="-28575"/>
              <a:ext cx="728412" cy="227159"/>
            </a:xfrm>
            <a:prstGeom prst="rect">
              <a:avLst/>
            </a:prstGeom>
          </p:spPr>
          <p:txBody>
            <a:bodyPr anchor="ctr" rtlCol="false" tIns="50800" lIns="50800" bIns="50800" rIns="50800"/>
            <a:lstStyle/>
            <a:p>
              <a:pPr algn="ctr">
                <a:lnSpc>
                  <a:spcPts val="2380"/>
                </a:lnSpc>
              </a:pPr>
              <a:r>
                <a:rPr lang="en-US" sz="1700">
                  <a:solidFill>
                    <a:srgbClr val="000000"/>
                  </a:solidFill>
                  <a:latin typeface="Pattanakarn SemiCondensed"/>
                  <a:ea typeface="Pattanakarn SemiCondensed"/>
                  <a:cs typeface="Pattanakarn SemiCondensed"/>
                  <a:sym typeface="Pattanakarn SemiCondensed"/>
                </a:rPr>
                <a:t>Biểu đồ phân tích điểm</a:t>
              </a:r>
            </a:p>
          </p:txBody>
        </p:sp>
      </p:grpSp>
      <p:grpSp>
        <p:nvGrpSpPr>
          <p:cNvPr name="Group 78" id="78"/>
          <p:cNvGrpSpPr/>
          <p:nvPr/>
        </p:nvGrpSpPr>
        <p:grpSpPr>
          <a:xfrm rot="0">
            <a:off x="10050332" y="6967667"/>
            <a:ext cx="2765689" cy="753997"/>
            <a:chOff x="0" y="0"/>
            <a:chExt cx="728412" cy="198584"/>
          </a:xfrm>
        </p:grpSpPr>
        <p:sp>
          <p:nvSpPr>
            <p:cNvPr name="Freeform 79" id="79"/>
            <p:cNvSpPr/>
            <p:nvPr/>
          </p:nvSpPr>
          <p:spPr>
            <a:xfrm flipH="false" flipV="false" rot="0">
              <a:off x="0" y="0"/>
              <a:ext cx="728412" cy="198584"/>
            </a:xfrm>
            <a:custGeom>
              <a:avLst/>
              <a:gdLst/>
              <a:ahLst/>
              <a:cxnLst/>
              <a:rect r="r" b="b" t="t" l="l"/>
              <a:pathLst>
                <a:path h="198584" w="728412">
                  <a:moveTo>
                    <a:pt x="47588" y="0"/>
                  </a:moveTo>
                  <a:lnTo>
                    <a:pt x="680824" y="0"/>
                  </a:lnTo>
                  <a:cubicBezTo>
                    <a:pt x="693445" y="0"/>
                    <a:pt x="705550" y="5014"/>
                    <a:pt x="714474" y="13938"/>
                  </a:cubicBezTo>
                  <a:cubicBezTo>
                    <a:pt x="723398" y="22863"/>
                    <a:pt x="728412" y="34967"/>
                    <a:pt x="728412" y="47588"/>
                  </a:cubicBezTo>
                  <a:lnTo>
                    <a:pt x="728412" y="150996"/>
                  </a:lnTo>
                  <a:cubicBezTo>
                    <a:pt x="728412" y="163617"/>
                    <a:pt x="723398" y="175721"/>
                    <a:pt x="714474" y="184645"/>
                  </a:cubicBezTo>
                  <a:cubicBezTo>
                    <a:pt x="705550" y="193570"/>
                    <a:pt x="693445" y="198584"/>
                    <a:pt x="680824" y="198584"/>
                  </a:cubicBezTo>
                  <a:lnTo>
                    <a:pt x="47588" y="198584"/>
                  </a:lnTo>
                  <a:cubicBezTo>
                    <a:pt x="34967" y="198584"/>
                    <a:pt x="22863" y="193570"/>
                    <a:pt x="13938" y="184645"/>
                  </a:cubicBezTo>
                  <a:cubicBezTo>
                    <a:pt x="5014" y="175721"/>
                    <a:pt x="0" y="163617"/>
                    <a:pt x="0" y="150996"/>
                  </a:cubicBezTo>
                  <a:lnTo>
                    <a:pt x="0" y="47588"/>
                  </a:lnTo>
                  <a:cubicBezTo>
                    <a:pt x="0" y="34967"/>
                    <a:pt x="5014" y="22863"/>
                    <a:pt x="13938" y="13938"/>
                  </a:cubicBezTo>
                  <a:cubicBezTo>
                    <a:pt x="22863" y="5014"/>
                    <a:pt x="34967" y="0"/>
                    <a:pt x="47588" y="0"/>
                  </a:cubicBezTo>
                  <a:close/>
                </a:path>
              </a:pathLst>
            </a:custGeom>
            <a:solidFill>
              <a:srgbClr val="8C52FF"/>
            </a:solidFill>
            <a:ln w="19050" cap="sq">
              <a:solidFill>
                <a:srgbClr val="000000"/>
              </a:solidFill>
              <a:prstDash val="solid"/>
              <a:miter/>
            </a:ln>
          </p:spPr>
        </p:sp>
        <p:sp>
          <p:nvSpPr>
            <p:cNvPr name="TextBox 80" id="80"/>
            <p:cNvSpPr txBox="true"/>
            <p:nvPr/>
          </p:nvSpPr>
          <p:spPr>
            <a:xfrm>
              <a:off x="0" y="-28575"/>
              <a:ext cx="728412" cy="227159"/>
            </a:xfrm>
            <a:prstGeom prst="rect">
              <a:avLst/>
            </a:prstGeom>
          </p:spPr>
          <p:txBody>
            <a:bodyPr anchor="ctr" rtlCol="false" tIns="50800" lIns="50800" bIns="50800" rIns="50800"/>
            <a:lstStyle/>
            <a:p>
              <a:pPr algn="ctr">
                <a:lnSpc>
                  <a:spcPts val="2380"/>
                </a:lnSpc>
              </a:pPr>
              <a:r>
                <a:rPr lang="en-US" sz="1700">
                  <a:solidFill>
                    <a:srgbClr val="000000"/>
                  </a:solidFill>
                  <a:latin typeface="Pattanakarn SemiCondensed"/>
                  <a:ea typeface="Pattanakarn SemiCondensed"/>
                  <a:cs typeface="Pattanakarn SemiCondensed"/>
                  <a:sym typeface="Pattanakarn SemiCondensed"/>
                </a:rPr>
                <a:t>Xếp hạng GPA</a:t>
              </a:r>
            </a:p>
          </p:txBody>
        </p:sp>
      </p:grpSp>
      <p:grpSp>
        <p:nvGrpSpPr>
          <p:cNvPr name="Group 81" id="81"/>
          <p:cNvGrpSpPr/>
          <p:nvPr/>
        </p:nvGrpSpPr>
        <p:grpSpPr>
          <a:xfrm rot="0">
            <a:off x="2189465" y="5988397"/>
            <a:ext cx="2765689" cy="753997"/>
            <a:chOff x="0" y="0"/>
            <a:chExt cx="728412" cy="198584"/>
          </a:xfrm>
        </p:grpSpPr>
        <p:sp>
          <p:nvSpPr>
            <p:cNvPr name="Freeform 82" id="82"/>
            <p:cNvSpPr/>
            <p:nvPr/>
          </p:nvSpPr>
          <p:spPr>
            <a:xfrm flipH="false" flipV="false" rot="0">
              <a:off x="0" y="0"/>
              <a:ext cx="728412" cy="198584"/>
            </a:xfrm>
            <a:custGeom>
              <a:avLst/>
              <a:gdLst/>
              <a:ahLst/>
              <a:cxnLst/>
              <a:rect r="r" b="b" t="t" l="l"/>
              <a:pathLst>
                <a:path h="198584" w="728412">
                  <a:moveTo>
                    <a:pt x="47588" y="0"/>
                  </a:moveTo>
                  <a:lnTo>
                    <a:pt x="680824" y="0"/>
                  </a:lnTo>
                  <a:cubicBezTo>
                    <a:pt x="693445" y="0"/>
                    <a:pt x="705550" y="5014"/>
                    <a:pt x="714474" y="13938"/>
                  </a:cubicBezTo>
                  <a:cubicBezTo>
                    <a:pt x="723398" y="22863"/>
                    <a:pt x="728412" y="34967"/>
                    <a:pt x="728412" y="47588"/>
                  </a:cubicBezTo>
                  <a:lnTo>
                    <a:pt x="728412" y="150996"/>
                  </a:lnTo>
                  <a:cubicBezTo>
                    <a:pt x="728412" y="163617"/>
                    <a:pt x="723398" y="175721"/>
                    <a:pt x="714474" y="184645"/>
                  </a:cubicBezTo>
                  <a:cubicBezTo>
                    <a:pt x="705550" y="193570"/>
                    <a:pt x="693445" y="198584"/>
                    <a:pt x="680824" y="198584"/>
                  </a:cubicBezTo>
                  <a:lnTo>
                    <a:pt x="47588" y="198584"/>
                  </a:lnTo>
                  <a:cubicBezTo>
                    <a:pt x="34967" y="198584"/>
                    <a:pt x="22863" y="193570"/>
                    <a:pt x="13938" y="184645"/>
                  </a:cubicBezTo>
                  <a:cubicBezTo>
                    <a:pt x="5014" y="175721"/>
                    <a:pt x="0" y="163617"/>
                    <a:pt x="0" y="150996"/>
                  </a:cubicBezTo>
                  <a:lnTo>
                    <a:pt x="0" y="47588"/>
                  </a:lnTo>
                  <a:cubicBezTo>
                    <a:pt x="0" y="34967"/>
                    <a:pt x="5014" y="22863"/>
                    <a:pt x="13938" y="13938"/>
                  </a:cubicBezTo>
                  <a:cubicBezTo>
                    <a:pt x="22863" y="5014"/>
                    <a:pt x="34967" y="0"/>
                    <a:pt x="47588" y="0"/>
                  </a:cubicBezTo>
                  <a:close/>
                </a:path>
              </a:pathLst>
            </a:custGeom>
            <a:solidFill>
              <a:srgbClr val="FFBD59"/>
            </a:solidFill>
            <a:ln w="19050" cap="sq">
              <a:solidFill>
                <a:srgbClr val="000000"/>
              </a:solidFill>
              <a:prstDash val="solid"/>
              <a:miter/>
            </a:ln>
          </p:spPr>
        </p:sp>
        <p:sp>
          <p:nvSpPr>
            <p:cNvPr name="TextBox 83" id="83"/>
            <p:cNvSpPr txBox="true"/>
            <p:nvPr/>
          </p:nvSpPr>
          <p:spPr>
            <a:xfrm>
              <a:off x="0" y="-28575"/>
              <a:ext cx="728412" cy="227159"/>
            </a:xfrm>
            <a:prstGeom prst="rect">
              <a:avLst/>
            </a:prstGeom>
          </p:spPr>
          <p:txBody>
            <a:bodyPr anchor="ctr" rtlCol="false" tIns="50800" lIns="50800" bIns="50800" rIns="50800"/>
            <a:lstStyle/>
            <a:p>
              <a:pPr algn="ctr">
                <a:lnSpc>
                  <a:spcPts val="2380"/>
                </a:lnSpc>
              </a:pPr>
              <a:r>
                <a:rPr lang="en-US" sz="1700">
                  <a:solidFill>
                    <a:srgbClr val="000000"/>
                  </a:solidFill>
                  <a:latin typeface="Pattanakarn SemiCondensed"/>
                  <a:ea typeface="Pattanakarn SemiCondensed"/>
                  <a:cs typeface="Pattanakarn SemiCondensed"/>
                  <a:sym typeface="Pattanakarn SemiCondensed"/>
                </a:rPr>
                <a:t>Tra cứu thông tin</a:t>
              </a:r>
            </a:p>
          </p:txBody>
        </p:sp>
      </p:grpSp>
      <p:sp>
        <p:nvSpPr>
          <p:cNvPr name="AutoShape 84" id="84"/>
          <p:cNvSpPr/>
          <p:nvPr/>
        </p:nvSpPr>
        <p:spPr>
          <a:xfrm>
            <a:off x="9878882" y="5405175"/>
            <a:ext cx="187261" cy="0"/>
          </a:xfrm>
          <a:prstGeom prst="line">
            <a:avLst/>
          </a:prstGeom>
          <a:ln cap="flat" w="38100">
            <a:solidFill>
              <a:srgbClr val="000000"/>
            </a:solidFill>
            <a:prstDash val="solid"/>
            <a:headEnd type="none" len="sm" w="sm"/>
            <a:tailEnd type="none" len="sm" w="sm"/>
          </a:ln>
        </p:spPr>
      </p:sp>
      <p:sp>
        <p:nvSpPr>
          <p:cNvPr name="AutoShape 85" id="85"/>
          <p:cNvSpPr/>
          <p:nvPr/>
        </p:nvSpPr>
        <p:spPr>
          <a:xfrm>
            <a:off x="8439806" y="8349639"/>
            <a:ext cx="187261" cy="0"/>
          </a:xfrm>
          <a:prstGeom prst="line">
            <a:avLst/>
          </a:prstGeom>
          <a:ln cap="flat" w="38100">
            <a:solidFill>
              <a:srgbClr val="000000"/>
            </a:solidFill>
            <a:prstDash val="solid"/>
            <a:headEnd type="none" len="sm" w="sm"/>
            <a:tailEnd type="none" len="sm" w="sm"/>
          </a:ln>
        </p:spPr>
      </p:sp>
      <p:sp>
        <p:nvSpPr>
          <p:cNvPr name="AutoShape 86" id="86"/>
          <p:cNvSpPr/>
          <p:nvPr/>
        </p:nvSpPr>
        <p:spPr>
          <a:xfrm>
            <a:off x="8439806" y="7371044"/>
            <a:ext cx="187261" cy="0"/>
          </a:xfrm>
          <a:prstGeom prst="line">
            <a:avLst/>
          </a:prstGeom>
          <a:ln cap="flat" w="38100">
            <a:solidFill>
              <a:srgbClr val="000000"/>
            </a:solidFill>
            <a:prstDash val="solid"/>
            <a:headEnd type="none" len="sm" w="sm"/>
            <a:tailEnd type="none" len="sm" w="sm"/>
          </a:ln>
        </p:spPr>
      </p:sp>
      <p:sp>
        <p:nvSpPr>
          <p:cNvPr name="AutoShape 87" id="87"/>
          <p:cNvSpPr/>
          <p:nvPr/>
        </p:nvSpPr>
        <p:spPr>
          <a:xfrm>
            <a:off x="8439806" y="6378247"/>
            <a:ext cx="187261" cy="0"/>
          </a:xfrm>
          <a:prstGeom prst="line">
            <a:avLst/>
          </a:prstGeom>
          <a:ln cap="flat" w="38100">
            <a:solidFill>
              <a:srgbClr val="000000"/>
            </a:solidFill>
            <a:prstDash val="solid"/>
            <a:headEnd type="none" len="sm" w="sm"/>
            <a:tailEnd type="none" len="sm" w="sm"/>
          </a:ln>
        </p:spPr>
      </p:sp>
      <p:sp>
        <p:nvSpPr>
          <p:cNvPr name="AutoShape 88" id="88"/>
          <p:cNvSpPr/>
          <p:nvPr/>
        </p:nvSpPr>
        <p:spPr>
          <a:xfrm>
            <a:off x="8439806" y="5386125"/>
            <a:ext cx="187261" cy="0"/>
          </a:xfrm>
          <a:prstGeom prst="line">
            <a:avLst/>
          </a:prstGeom>
          <a:ln cap="flat" w="38100">
            <a:solidFill>
              <a:srgbClr val="000000"/>
            </a:solidFill>
            <a:prstDash val="solid"/>
            <a:headEnd type="none" len="sm" w="sm"/>
            <a:tailEnd type="none" len="sm" w="sm"/>
          </a:ln>
        </p:spPr>
      </p:sp>
      <p:grpSp>
        <p:nvGrpSpPr>
          <p:cNvPr name="Group 89" id="89"/>
          <p:cNvGrpSpPr/>
          <p:nvPr/>
        </p:nvGrpSpPr>
        <p:grpSpPr>
          <a:xfrm rot="0">
            <a:off x="5717154" y="4996275"/>
            <a:ext cx="2765689" cy="753997"/>
            <a:chOff x="0" y="0"/>
            <a:chExt cx="728412" cy="198584"/>
          </a:xfrm>
        </p:grpSpPr>
        <p:sp>
          <p:nvSpPr>
            <p:cNvPr name="Freeform 90" id="90"/>
            <p:cNvSpPr/>
            <p:nvPr/>
          </p:nvSpPr>
          <p:spPr>
            <a:xfrm flipH="false" flipV="false" rot="0">
              <a:off x="0" y="0"/>
              <a:ext cx="728412" cy="198584"/>
            </a:xfrm>
            <a:custGeom>
              <a:avLst/>
              <a:gdLst/>
              <a:ahLst/>
              <a:cxnLst/>
              <a:rect r="r" b="b" t="t" l="l"/>
              <a:pathLst>
                <a:path h="198584" w="728412">
                  <a:moveTo>
                    <a:pt x="47588" y="0"/>
                  </a:moveTo>
                  <a:lnTo>
                    <a:pt x="680824" y="0"/>
                  </a:lnTo>
                  <a:cubicBezTo>
                    <a:pt x="693445" y="0"/>
                    <a:pt x="705550" y="5014"/>
                    <a:pt x="714474" y="13938"/>
                  </a:cubicBezTo>
                  <a:cubicBezTo>
                    <a:pt x="723398" y="22863"/>
                    <a:pt x="728412" y="34967"/>
                    <a:pt x="728412" y="47588"/>
                  </a:cubicBezTo>
                  <a:lnTo>
                    <a:pt x="728412" y="150996"/>
                  </a:lnTo>
                  <a:cubicBezTo>
                    <a:pt x="728412" y="163617"/>
                    <a:pt x="723398" y="175721"/>
                    <a:pt x="714474" y="184645"/>
                  </a:cubicBezTo>
                  <a:cubicBezTo>
                    <a:pt x="705550" y="193570"/>
                    <a:pt x="693445" y="198584"/>
                    <a:pt x="680824" y="198584"/>
                  </a:cubicBezTo>
                  <a:lnTo>
                    <a:pt x="47588" y="198584"/>
                  </a:lnTo>
                  <a:cubicBezTo>
                    <a:pt x="34967" y="198584"/>
                    <a:pt x="22863" y="193570"/>
                    <a:pt x="13938" y="184645"/>
                  </a:cubicBezTo>
                  <a:cubicBezTo>
                    <a:pt x="5014" y="175721"/>
                    <a:pt x="0" y="163617"/>
                    <a:pt x="0" y="150996"/>
                  </a:cubicBezTo>
                  <a:lnTo>
                    <a:pt x="0" y="47588"/>
                  </a:lnTo>
                  <a:cubicBezTo>
                    <a:pt x="0" y="34967"/>
                    <a:pt x="5014" y="22863"/>
                    <a:pt x="13938" y="13938"/>
                  </a:cubicBezTo>
                  <a:cubicBezTo>
                    <a:pt x="22863" y="5014"/>
                    <a:pt x="34967" y="0"/>
                    <a:pt x="47588" y="0"/>
                  </a:cubicBezTo>
                  <a:close/>
                </a:path>
              </a:pathLst>
            </a:custGeom>
            <a:solidFill>
              <a:srgbClr val="7ED957"/>
            </a:solidFill>
            <a:ln w="19050" cap="sq">
              <a:solidFill>
                <a:srgbClr val="000000"/>
              </a:solidFill>
              <a:prstDash val="solid"/>
              <a:miter/>
            </a:ln>
          </p:spPr>
        </p:sp>
        <p:sp>
          <p:nvSpPr>
            <p:cNvPr name="TextBox 91" id="91"/>
            <p:cNvSpPr txBox="true"/>
            <p:nvPr/>
          </p:nvSpPr>
          <p:spPr>
            <a:xfrm>
              <a:off x="0" y="-28575"/>
              <a:ext cx="728412" cy="227159"/>
            </a:xfrm>
            <a:prstGeom prst="rect">
              <a:avLst/>
            </a:prstGeom>
          </p:spPr>
          <p:txBody>
            <a:bodyPr anchor="ctr" rtlCol="false" tIns="50800" lIns="50800" bIns="50800" rIns="50800"/>
            <a:lstStyle/>
            <a:p>
              <a:pPr algn="ctr">
                <a:lnSpc>
                  <a:spcPts val="2380"/>
                </a:lnSpc>
              </a:pPr>
              <a:r>
                <a:rPr lang="en-US" sz="1700">
                  <a:solidFill>
                    <a:srgbClr val="000000"/>
                  </a:solidFill>
                  <a:latin typeface="Pattanakarn SemiCondensed"/>
                  <a:ea typeface="Pattanakarn SemiCondensed"/>
                  <a:cs typeface="Pattanakarn SemiCondensed"/>
                  <a:sym typeface="Pattanakarn SemiCondensed"/>
                </a:rPr>
                <a:t>Thêm điểm</a:t>
              </a:r>
            </a:p>
          </p:txBody>
        </p:sp>
      </p:grpSp>
      <p:sp>
        <p:nvSpPr>
          <p:cNvPr name="AutoShape 92" id="92"/>
          <p:cNvSpPr/>
          <p:nvPr/>
        </p:nvSpPr>
        <p:spPr>
          <a:xfrm>
            <a:off x="9863071" y="8304886"/>
            <a:ext cx="187261" cy="0"/>
          </a:xfrm>
          <a:prstGeom prst="line">
            <a:avLst/>
          </a:prstGeom>
          <a:ln cap="flat" w="38100">
            <a:solidFill>
              <a:srgbClr val="000000"/>
            </a:solidFill>
            <a:prstDash val="solid"/>
            <a:headEnd type="none" len="sm" w="sm"/>
            <a:tailEnd type="none" len="sm" w="sm"/>
          </a:ln>
        </p:spPr>
      </p:sp>
      <p:sp>
        <p:nvSpPr>
          <p:cNvPr name="AutoShape 93" id="93"/>
          <p:cNvSpPr/>
          <p:nvPr/>
        </p:nvSpPr>
        <p:spPr>
          <a:xfrm>
            <a:off x="9878882" y="7371044"/>
            <a:ext cx="187261" cy="0"/>
          </a:xfrm>
          <a:prstGeom prst="line">
            <a:avLst/>
          </a:prstGeom>
          <a:ln cap="flat" w="38100">
            <a:solidFill>
              <a:srgbClr val="000000"/>
            </a:solidFill>
            <a:prstDash val="solid"/>
            <a:headEnd type="none" len="sm" w="sm"/>
            <a:tailEnd type="none" len="sm" w="sm"/>
          </a:ln>
        </p:spPr>
      </p:sp>
      <p:sp>
        <p:nvSpPr>
          <p:cNvPr name="AutoShape 94" id="94"/>
          <p:cNvSpPr/>
          <p:nvPr/>
        </p:nvSpPr>
        <p:spPr>
          <a:xfrm>
            <a:off x="16340272" y="7325616"/>
            <a:ext cx="187261" cy="0"/>
          </a:xfrm>
          <a:prstGeom prst="line">
            <a:avLst/>
          </a:prstGeom>
          <a:ln cap="flat" w="38100">
            <a:solidFill>
              <a:srgbClr val="000000"/>
            </a:solidFill>
            <a:prstDash val="solid"/>
            <a:headEnd type="none" len="sm" w="sm"/>
            <a:tailEnd type="none" len="sm" w="sm"/>
          </a:ln>
        </p:spPr>
      </p:sp>
      <p:sp>
        <p:nvSpPr>
          <p:cNvPr name="AutoShape 95" id="95"/>
          <p:cNvSpPr/>
          <p:nvPr/>
        </p:nvSpPr>
        <p:spPr>
          <a:xfrm>
            <a:off x="16340272" y="6359197"/>
            <a:ext cx="187261" cy="0"/>
          </a:xfrm>
          <a:prstGeom prst="line">
            <a:avLst/>
          </a:prstGeom>
          <a:ln cap="flat" w="38100">
            <a:solidFill>
              <a:srgbClr val="000000"/>
            </a:solidFill>
            <a:prstDash val="solid"/>
            <a:headEnd type="none" len="sm" w="sm"/>
            <a:tailEnd type="none" len="sm" w="sm"/>
          </a:ln>
        </p:spPr>
      </p:sp>
      <p:sp>
        <p:nvSpPr>
          <p:cNvPr name="AutoShape 96" id="96"/>
          <p:cNvSpPr/>
          <p:nvPr/>
        </p:nvSpPr>
        <p:spPr>
          <a:xfrm>
            <a:off x="16324461" y="5424225"/>
            <a:ext cx="187261"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7744" r="0" b="-57744"/>
            </a:stretch>
          </a:blipFill>
        </p:spPr>
      </p:sp>
      <p:sp>
        <p:nvSpPr>
          <p:cNvPr name="Freeform 3" id="3"/>
          <p:cNvSpPr/>
          <p:nvPr/>
        </p:nvSpPr>
        <p:spPr>
          <a:xfrm flipH="false" flipV="false" rot="0">
            <a:off x="0" y="0"/>
            <a:ext cx="18441533" cy="3941878"/>
          </a:xfrm>
          <a:custGeom>
            <a:avLst/>
            <a:gdLst/>
            <a:ahLst/>
            <a:cxnLst/>
            <a:rect r="r" b="b" t="t" l="l"/>
            <a:pathLst>
              <a:path h="3941878" w="18441533">
                <a:moveTo>
                  <a:pt x="0" y="0"/>
                </a:moveTo>
                <a:lnTo>
                  <a:pt x="18441533" y="0"/>
                </a:lnTo>
                <a:lnTo>
                  <a:pt x="18441533" y="3941878"/>
                </a:lnTo>
                <a:lnTo>
                  <a:pt x="0" y="3941878"/>
                </a:lnTo>
                <a:lnTo>
                  <a:pt x="0" y="0"/>
                </a:lnTo>
                <a:close/>
              </a:path>
            </a:pathLst>
          </a:custGeom>
          <a:blipFill>
            <a:blip r:embed="rId3"/>
            <a:stretch>
              <a:fillRect l="0" t="0" r="0" b="0"/>
            </a:stretch>
          </a:blipFill>
        </p:spPr>
      </p:sp>
      <p:sp>
        <p:nvSpPr>
          <p:cNvPr name="Freeform 4" id="4"/>
          <p:cNvSpPr/>
          <p:nvPr/>
        </p:nvSpPr>
        <p:spPr>
          <a:xfrm flipH="false" flipV="false" rot="0">
            <a:off x="-407452" y="3370456"/>
            <a:ext cx="4104513" cy="8229600"/>
          </a:xfrm>
          <a:custGeom>
            <a:avLst/>
            <a:gdLst/>
            <a:ahLst/>
            <a:cxnLst/>
            <a:rect r="r" b="b" t="t" l="l"/>
            <a:pathLst>
              <a:path h="8229600" w="4104513">
                <a:moveTo>
                  <a:pt x="0" y="0"/>
                </a:moveTo>
                <a:lnTo>
                  <a:pt x="4104513" y="0"/>
                </a:lnTo>
                <a:lnTo>
                  <a:pt x="410451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3771575" y="3370456"/>
            <a:ext cx="4906899" cy="8229600"/>
          </a:xfrm>
          <a:custGeom>
            <a:avLst/>
            <a:gdLst/>
            <a:ahLst/>
            <a:cxnLst/>
            <a:rect r="r" b="b" t="t" l="l"/>
            <a:pathLst>
              <a:path h="8229600" w="4906899">
                <a:moveTo>
                  <a:pt x="0" y="0"/>
                </a:moveTo>
                <a:lnTo>
                  <a:pt x="4906899" y="0"/>
                </a:lnTo>
                <a:lnTo>
                  <a:pt x="490689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2510089" y="4651034"/>
            <a:ext cx="13267822" cy="6949022"/>
          </a:xfrm>
          <a:custGeom>
            <a:avLst/>
            <a:gdLst/>
            <a:ahLst/>
            <a:cxnLst/>
            <a:rect r="r" b="b" t="t" l="l"/>
            <a:pathLst>
              <a:path h="6949022" w="13267822">
                <a:moveTo>
                  <a:pt x="0" y="0"/>
                </a:moveTo>
                <a:lnTo>
                  <a:pt x="13267822" y="0"/>
                </a:lnTo>
                <a:lnTo>
                  <a:pt x="13267822" y="6949022"/>
                </a:lnTo>
                <a:lnTo>
                  <a:pt x="0" y="6949022"/>
                </a:lnTo>
                <a:lnTo>
                  <a:pt x="0" y="0"/>
                </a:lnTo>
                <a:close/>
              </a:path>
            </a:pathLst>
          </a:custGeom>
          <a:blipFill>
            <a:blip r:embed="rId6"/>
            <a:stretch>
              <a:fillRect l="0" t="0" r="0" b="0"/>
            </a:stretch>
          </a:blipFill>
        </p:spPr>
      </p:sp>
      <p:sp>
        <p:nvSpPr>
          <p:cNvPr name="Freeform 7" id="7"/>
          <p:cNvSpPr/>
          <p:nvPr/>
        </p:nvSpPr>
        <p:spPr>
          <a:xfrm flipH="false" flipV="false" rot="0">
            <a:off x="217169" y="1826206"/>
            <a:ext cx="4153691" cy="2824828"/>
          </a:xfrm>
          <a:custGeom>
            <a:avLst/>
            <a:gdLst/>
            <a:ahLst/>
            <a:cxnLst/>
            <a:rect r="r" b="b" t="t" l="l"/>
            <a:pathLst>
              <a:path h="2824828" w="4153691">
                <a:moveTo>
                  <a:pt x="0" y="0"/>
                </a:moveTo>
                <a:lnTo>
                  <a:pt x="4153691" y="0"/>
                </a:lnTo>
                <a:lnTo>
                  <a:pt x="4153691" y="2824828"/>
                </a:lnTo>
                <a:lnTo>
                  <a:pt x="0" y="2824828"/>
                </a:lnTo>
                <a:lnTo>
                  <a:pt x="0" y="0"/>
                </a:lnTo>
                <a:close/>
              </a:path>
            </a:pathLst>
          </a:custGeom>
          <a:blipFill>
            <a:blip r:embed="rId7"/>
            <a:stretch>
              <a:fillRect l="0" t="0" r="0" b="0"/>
            </a:stretch>
          </a:blipFill>
        </p:spPr>
      </p:sp>
      <p:sp>
        <p:nvSpPr>
          <p:cNvPr name="Freeform 8" id="8"/>
          <p:cNvSpPr/>
          <p:nvPr/>
        </p:nvSpPr>
        <p:spPr>
          <a:xfrm flipH="false" flipV="false" rot="0">
            <a:off x="12455114" y="1068586"/>
            <a:ext cx="2750296" cy="1755023"/>
          </a:xfrm>
          <a:custGeom>
            <a:avLst/>
            <a:gdLst/>
            <a:ahLst/>
            <a:cxnLst/>
            <a:rect r="r" b="b" t="t" l="l"/>
            <a:pathLst>
              <a:path h="1755023" w="2750296">
                <a:moveTo>
                  <a:pt x="0" y="0"/>
                </a:moveTo>
                <a:lnTo>
                  <a:pt x="2750296" y="0"/>
                </a:lnTo>
                <a:lnTo>
                  <a:pt x="2750296" y="1755023"/>
                </a:lnTo>
                <a:lnTo>
                  <a:pt x="0" y="1755023"/>
                </a:lnTo>
                <a:lnTo>
                  <a:pt x="0" y="0"/>
                </a:lnTo>
                <a:close/>
              </a:path>
            </a:pathLst>
          </a:custGeom>
          <a:blipFill>
            <a:blip r:embed="rId8"/>
            <a:stretch>
              <a:fillRect l="0" t="0" r="0" b="0"/>
            </a:stretch>
          </a:blipFill>
        </p:spPr>
      </p:sp>
      <p:sp>
        <p:nvSpPr>
          <p:cNvPr name="Freeform 9" id="9"/>
          <p:cNvSpPr/>
          <p:nvPr/>
        </p:nvSpPr>
        <p:spPr>
          <a:xfrm flipH="false" flipV="false" rot="0">
            <a:off x="3697061" y="4651034"/>
            <a:ext cx="10904897" cy="4798154"/>
          </a:xfrm>
          <a:custGeom>
            <a:avLst/>
            <a:gdLst/>
            <a:ahLst/>
            <a:cxnLst/>
            <a:rect r="r" b="b" t="t" l="l"/>
            <a:pathLst>
              <a:path h="4798154" w="10904897">
                <a:moveTo>
                  <a:pt x="0" y="0"/>
                </a:moveTo>
                <a:lnTo>
                  <a:pt x="10904897" y="0"/>
                </a:lnTo>
                <a:lnTo>
                  <a:pt x="10904897" y="4798155"/>
                </a:lnTo>
                <a:lnTo>
                  <a:pt x="0" y="4798155"/>
                </a:lnTo>
                <a:lnTo>
                  <a:pt x="0" y="0"/>
                </a:lnTo>
                <a:close/>
              </a:path>
            </a:pathLst>
          </a:custGeom>
          <a:blipFill>
            <a:blip r:embed="rId9"/>
            <a:stretch>
              <a:fillRect l="0" t="0" r="0" b="0"/>
            </a:stretch>
          </a:blipFill>
        </p:spPr>
      </p:sp>
      <p:sp>
        <p:nvSpPr>
          <p:cNvPr name="Freeform 10" id="10"/>
          <p:cNvSpPr/>
          <p:nvPr/>
        </p:nvSpPr>
        <p:spPr>
          <a:xfrm flipH="false" flipV="false" rot="0">
            <a:off x="7142525" y="0"/>
            <a:ext cx="3102247" cy="2024216"/>
          </a:xfrm>
          <a:custGeom>
            <a:avLst/>
            <a:gdLst/>
            <a:ahLst/>
            <a:cxnLst/>
            <a:rect r="r" b="b" t="t" l="l"/>
            <a:pathLst>
              <a:path h="2024216" w="3102247">
                <a:moveTo>
                  <a:pt x="0" y="0"/>
                </a:moveTo>
                <a:lnTo>
                  <a:pt x="3102247" y="0"/>
                </a:lnTo>
                <a:lnTo>
                  <a:pt x="3102247" y="2024216"/>
                </a:lnTo>
                <a:lnTo>
                  <a:pt x="0" y="2024216"/>
                </a:lnTo>
                <a:lnTo>
                  <a:pt x="0" y="0"/>
                </a:lnTo>
                <a:close/>
              </a:path>
            </a:pathLst>
          </a:custGeom>
          <a:blipFill>
            <a:blip r:embed="rId10"/>
            <a:stretch>
              <a:fillRect l="0" t="0" r="0" b="0"/>
            </a:stretch>
          </a:blipFill>
        </p:spPr>
      </p:sp>
      <p:grpSp>
        <p:nvGrpSpPr>
          <p:cNvPr name="Group 11" id="11"/>
          <p:cNvGrpSpPr/>
          <p:nvPr/>
        </p:nvGrpSpPr>
        <p:grpSpPr>
          <a:xfrm rot="0">
            <a:off x="1028700" y="1826206"/>
            <a:ext cx="16269370" cy="7751467"/>
            <a:chOff x="0" y="0"/>
            <a:chExt cx="4284937" cy="2041539"/>
          </a:xfrm>
        </p:grpSpPr>
        <p:sp>
          <p:nvSpPr>
            <p:cNvPr name="Freeform 12" id="12"/>
            <p:cNvSpPr/>
            <p:nvPr/>
          </p:nvSpPr>
          <p:spPr>
            <a:xfrm flipH="false" flipV="false" rot="0">
              <a:off x="0" y="0"/>
              <a:ext cx="4284937" cy="2041539"/>
            </a:xfrm>
            <a:custGeom>
              <a:avLst/>
              <a:gdLst/>
              <a:ahLst/>
              <a:cxnLst/>
              <a:rect r="r" b="b" t="t" l="l"/>
              <a:pathLst>
                <a:path h="2041539" w="4284937">
                  <a:moveTo>
                    <a:pt x="24269" y="0"/>
                  </a:moveTo>
                  <a:lnTo>
                    <a:pt x="4260668" y="0"/>
                  </a:lnTo>
                  <a:cubicBezTo>
                    <a:pt x="4267105" y="0"/>
                    <a:pt x="4273278" y="2557"/>
                    <a:pt x="4277829" y="7108"/>
                  </a:cubicBezTo>
                  <a:cubicBezTo>
                    <a:pt x="4282380" y="11659"/>
                    <a:pt x="4284937" y="17832"/>
                    <a:pt x="4284937" y="24269"/>
                  </a:cubicBezTo>
                  <a:lnTo>
                    <a:pt x="4284937" y="2017270"/>
                  </a:lnTo>
                  <a:cubicBezTo>
                    <a:pt x="4284937" y="2030673"/>
                    <a:pt x="4274071" y="2041539"/>
                    <a:pt x="4260668" y="2041539"/>
                  </a:cubicBezTo>
                  <a:lnTo>
                    <a:pt x="24269" y="2041539"/>
                  </a:lnTo>
                  <a:cubicBezTo>
                    <a:pt x="10866" y="2041539"/>
                    <a:pt x="0" y="2030673"/>
                    <a:pt x="0" y="2017270"/>
                  </a:cubicBezTo>
                  <a:lnTo>
                    <a:pt x="0" y="24269"/>
                  </a:lnTo>
                  <a:cubicBezTo>
                    <a:pt x="0" y="10866"/>
                    <a:pt x="10866" y="0"/>
                    <a:pt x="24269" y="0"/>
                  </a:cubicBezTo>
                  <a:close/>
                </a:path>
              </a:pathLst>
            </a:custGeom>
            <a:solidFill>
              <a:srgbClr val="FFFFFF"/>
            </a:solidFill>
          </p:spPr>
        </p:sp>
        <p:sp>
          <p:nvSpPr>
            <p:cNvPr name="TextBox 13" id="13"/>
            <p:cNvSpPr txBox="true"/>
            <p:nvPr/>
          </p:nvSpPr>
          <p:spPr>
            <a:xfrm>
              <a:off x="0" y="-161925"/>
              <a:ext cx="4284937" cy="2203464"/>
            </a:xfrm>
            <a:prstGeom prst="rect">
              <a:avLst/>
            </a:prstGeom>
          </p:spPr>
          <p:txBody>
            <a:bodyPr anchor="ctr" rtlCol="false" tIns="50800" lIns="50800" bIns="50800" rIns="50800"/>
            <a:lstStyle/>
            <a:p>
              <a:pPr algn="ctr" marL="0" indent="0" lvl="0">
                <a:lnSpc>
                  <a:spcPts val="12180"/>
                </a:lnSpc>
                <a:spcBef>
                  <a:spcPct val="0"/>
                </a:spcBef>
              </a:pPr>
            </a:p>
          </p:txBody>
        </p:sp>
      </p:grpSp>
      <p:sp>
        <p:nvSpPr>
          <p:cNvPr name="Freeform 14" id="14"/>
          <p:cNvSpPr/>
          <p:nvPr/>
        </p:nvSpPr>
        <p:spPr>
          <a:xfrm flipH="false" flipV="false" rot="0">
            <a:off x="4366516" y="2796833"/>
            <a:ext cx="9554968" cy="5697150"/>
          </a:xfrm>
          <a:custGeom>
            <a:avLst/>
            <a:gdLst/>
            <a:ahLst/>
            <a:cxnLst/>
            <a:rect r="r" b="b" t="t" l="l"/>
            <a:pathLst>
              <a:path h="5697150" w="9554968">
                <a:moveTo>
                  <a:pt x="0" y="0"/>
                </a:moveTo>
                <a:lnTo>
                  <a:pt x="9554968" y="0"/>
                </a:lnTo>
                <a:lnTo>
                  <a:pt x="9554968" y="5697150"/>
                </a:lnTo>
                <a:lnTo>
                  <a:pt x="0" y="5697150"/>
                </a:lnTo>
                <a:lnTo>
                  <a:pt x="0" y="0"/>
                </a:lnTo>
                <a:close/>
              </a:path>
            </a:pathLst>
          </a:custGeom>
          <a:blipFill>
            <a:blip r:embed="rId11"/>
            <a:stretch>
              <a:fillRect l="0" t="0" r="0" b="0"/>
            </a:stretch>
          </a:blipFill>
        </p:spPr>
      </p:sp>
      <p:sp>
        <p:nvSpPr>
          <p:cNvPr name="TextBox 15" id="15"/>
          <p:cNvSpPr txBox="true"/>
          <p:nvPr/>
        </p:nvSpPr>
        <p:spPr>
          <a:xfrm rot="0">
            <a:off x="5179616" y="906661"/>
            <a:ext cx="7928769" cy="1483995"/>
          </a:xfrm>
          <a:prstGeom prst="rect">
            <a:avLst/>
          </a:prstGeom>
        </p:spPr>
        <p:txBody>
          <a:bodyPr anchor="t" rtlCol="false" tIns="0" lIns="0" bIns="0" rIns="0">
            <a:spAutoFit/>
          </a:bodyPr>
          <a:lstStyle/>
          <a:p>
            <a:pPr algn="ctr">
              <a:lnSpc>
                <a:spcPts val="12180"/>
              </a:lnSpc>
              <a:spcBef>
                <a:spcPct val="0"/>
              </a:spcBef>
            </a:pPr>
            <a:r>
              <a:rPr lang="en-US" sz="8700">
                <a:solidFill>
                  <a:srgbClr val="FFFFFF"/>
                </a:solidFill>
                <a:latin typeface="Fira Sans"/>
                <a:ea typeface="Fira Sans"/>
                <a:cs typeface="Fira Sans"/>
                <a:sym typeface="Fira Sans"/>
              </a:rPr>
              <a:t>Giao diện dự án</a:t>
            </a:r>
          </a:p>
        </p:txBody>
      </p:sp>
      <p:sp>
        <p:nvSpPr>
          <p:cNvPr name="TextBox 16" id="16"/>
          <p:cNvSpPr txBox="true"/>
          <p:nvPr/>
        </p:nvSpPr>
        <p:spPr>
          <a:xfrm rot="0">
            <a:off x="7725689" y="8852535"/>
            <a:ext cx="2990156" cy="405765"/>
          </a:xfrm>
          <a:prstGeom prst="rect">
            <a:avLst/>
          </a:prstGeom>
        </p:spPr>
        <p:txBody>
          <a:bodyPr anchor="t" rtlCol="false" tIns="0" lIns="0" bIns="0" rIns="0">
            <a:spAutoFit/>
          </a:bodyPr>
          <a:lstStyle/>
          <a:p>
            <a:pPr algn="l">
              <a:lnSpc>
                <a:spcPts val="3359"/>
              </a:lnSpc>
              <a:spcBef>
                <a:spcPct val="0"/>
              </a:spcBef>
            </a:pPr>
            <a:r>
              <a:rPr lang="en-US" sz="2400" u="sng">
                <a:solidFill>
                  <a:srgbClr val="000000"/>
                </a:solidFill>
                <a:latin typeface="Pattanakarn SemiCondensed"/>
                <a:ea typeface="Pattanakarn SemiCondensed"/>
                <a:cs typeface="Pattanakarn SemiCondensed"/>
                <a:sym typeface="Pattanakarn SemiCondensed"/>
              </a:rPr>
              <a:t>Giao diện đăng nhập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DAG8QV37wOg</dc:identifier>
  <dcterms:modified xsi:type="dcterms:W3CDTF">2011-08-01T06:04:30Z</dcterms:modified>
  <cp:revision>1</cp:revision>
  <dc:title>Blue and Purple Illustrated Technology Futuristic Presentation</dc:title>
</cp:coreProperties>
</file>